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64" r:id="rId5"/>
    <p:sldId id="313" r:id="rId6"/>
    <p:sldId id="314" r:id="rId7"/>
    <p:sldId id="315" r:id="rId8"/>
    <p:sldId id="316" r:id="rId9"/>
    <p:sldId id="322" r:id="rId10"/>
    <p:sldId id="317" r:id="rId11"/>
    <p:sldId id="318" r:id="rId12"/>
    <p:sldId id="319" r:id="rId13"/>
    <p:sldId id="320" r:id="rId14"/>
    <p:sldId id="321" r:id="rId15"/>
    <p:sldId id="323" r:id="rId16"/>
    <p:sldId id="324" r:id="rId17"/>
    <p:sldId id="325" r:id="rId18"/>
    <p:sldId id="327" r:id="rId19"/>
    <p:sldId id="32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1/26/2026</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1/26/2026</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1/26/2026</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1/26/2026</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1/26/2026</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useBgFill="1">
        <p:nvSpPr>
          <p:cNvPr id="73" name="Rectangle 72">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75" name="Rectangle 74">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771132" y="2091263"/>
            <a:ext cx="8649738" cy="2590800"/>
          </a:xfrm>
        </p:spPr>
        <p:txBody>
          <a:bodyPr>
            <a:normAutofit fontScale="90000"/>
          </a:bodyPr>
          <a:lstStyle/>
          <a:p>
            <a:r>
              <a:rPr lang="en-US" sz="6800" dirty="0"/>
              <a:t>The Problem of Evil and Divine Providence</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771130" y="4682062"/>
            <a:ext cx="8652788" cy="457201"/>
          </a:xfrm>
        </p:spPr>
        <p:txBody>
          <a:bodyPr>
            <a:normAutofit/>
          </a:bodyPr>
          <a:lstStyle/>
          <a:p>
            <a:pPr>
              <a:spcAft>
                <a:spcPts val="600"/>
              </a:spcAft>
            </a:pPr>
            <a:r>
              <a:rPr lang="en-US" sz="1800" dirty="0"/>
              <a:t>What </a:t>
            </a:r>
            <a:r>
              <a:rPr lang="en-US" dirty="0"/>
              <a:t>D</a:t>
            </a:r>
            <a:r>
              <a:rPr lang="en-US" sz="1800" dirty="0"/>
              <a:t>o </a:t>
            </a:r>
            <a:r>
              <a:rPr lang="en-US" dirty="0"/>
              <a:t>We Make Of Providence In View Of Our Experience of Evil </a:t>
            </a:r>
            <a:endParaRPr lang="en-US" sz="1800" dirty="0"/>
          </a:p>
        </p:txBody>
      </p:sp>
      <p:sp>
        <p:nvSpPr>
          <p:cNvPr id="77" name="Rectangle 76">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9" name="Straight Connector 78">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6D5D6-6892-4906-B093-1A89652F7E54}"/>
              </a:ext>
            </a:extLst>
          </p:cNvPr>
          <p:cNvSpPr>
            <a:spLocks noGrp="1"/>
          </p:cNvSpPr>
          <p:nvPr>
            <p:ph type="title"/>
          </p:nvPr>
        </p:nvSpPr>
        <p:spPr/>
        <p:txBody>
          <a:bodyPr/>
          <a:lstStyle/>
          <a:p>
            <a:r>
              <a:rPr lang="en-US" dirty="0"/>
              <a:t>Providence and the Presence of Evil</a:t>
            </a:r>
          </a:p>
        </p:txBody>
      </p:sp>
      <p:sp>
        <p:nvSpPr>
          <p:cNvPr id="3" name="Content Placeholder 2">
            <a:extLst>
              <a:ext uri="{FF2B5EF4-FFF2-40B4-BE49-F238E27FC236}">
                <a16:creationId xmlns:a16="http://schemas.microsoft.com/office/drawing/2014/main" id="{094A7549-3267-45E4-AF9B-54DCA065B786}"/>
              </a:ext>
            </a:extLst>
          </p:cNvPr>
          <p:cNvSpPr>
            <a:spLocks noGrp="1"/>
          </p:cNvSpPr>
          <p:nvPr>
            <p:ph idx="1"/>
          </p:nvPr>
        </p:nvSpPr>
        <p:spPr/>
        <p:txBody>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The Problem of Evil</a:t>
            </a:r>
          </a:p>
          <a:p>
            <a:pPr lvl="1"/>
            <a:r>
              <a:rPr lang="en-US" sz="1500" b="1" dirty="0">
                <a:latin typeface="Times New Roman" panose="02020603050405020304" pitchFamily="18" charset="0"/>
                <a:cs typeface="Times New Roman" panose="02020603050405020304" pitchFamily="18" charset="0"/>
              </a:rPr>
              <a:t>Irenaeus – first to provide a systematic theological answer to the problem</a:t>
            </a:r>
          </a:p>
          <a:p>
            <a:pPr lvl="2"/>
            <a:r>
              <a:rPr lang="en-US" sz="1400" dirty="0">
                <a:latin typeface="Times New Roman" panose="02020603050405020304" pitchFamily="18" charset="0"/>
                <a:cs typeface="Times New Roman" panose="02020603050405020304" pitchFamily="18" charset="0"/>
              </a:rPr>
              <a:t>2</a:t>
            </a:r>
            <a:r>
              <a:rPr lang="en-US" sz="1400" baseline="30000" dirty="0">
                <a:latin typeface="Times New Roman" panose="02020603050405020304" pitchFamily="18" charset="0"/>
                <a:cs typeface="Times New Roman" panose="02020603050405020304" pitchFamily="18" charset="0"/>
              </a:rPr>
              <a:t>nd</a:t>
            </a:r>
            <a:r>
              <a:rPr lang="en-US" sz="1400" dirty="0">
                <a:latin typeface="Times New Roman" panose="02020603050405020304" pitchFamily="18" charset="0"/>
                <a:cs typeface="Times New Roman" panose="02020603050405020304" pitchFamily="18" charset="0"/>
              </a:rPr>
              <a:t> Century – Many theological issues not yet settled. Mainly dealing with </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rise of the Gnostic heresy, which tended to look with suspicion upon materiality. The tendency was to look at Mankind’s material existence as the source of corruption and evil</a:t>
            </a:r>
          </a:p>
          <a:p>
            <a:pPr lvl="2"/>
            <a:r>
              <a:rPr lang="en-US" sz="1400" dirty="0">
                <a:latin typeface="Times New Roman" panose="02020603050405020304" pitchFamily="18" charset="0"/>
                <a:ea typeface="Calibri" panose="020F0502020204030204" pitchFamily="34" charset="0"/>
                <a:cs typeface="Times New Roman" panose="02020603050405020304" pitchFamily="18" charset="0"/>
              </a:rPr>
              <a:t>D</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istinguished between humanity as created in the image of God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είκών</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and the likeness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όμοίωσις</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of God</a:t>
            </a:r>
          </a:p>
          <a:p>
            <a:pPr lvl="2"/>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human person is a creature capable of knowledge and love, and who can make a gift of self. </a:t>
            </a:r>
          </a:p>
          <a:p>
            <a:pPr lvl="2"/>
            <a:r>
              <a:rPr lang="en-US" sz="1400" dirty="0">
                <a:effectLst/>
                <a:latin typeface="Times New Roman" panose="02020603050405020304" pitchFamily="18" charset="0"/>
                <a:ea typeface="Calibri" panose="020F0502020204030204" pitchFamily="34" charset="0"/>
                <a:cs typeface="Times New Roman" panose="02020603050405020304" pitchFamily="18" charset="0"/>
              </a:rPr>
              <a:t>On the other hand, this also means the person is created in a state whereby our natural being </a:t>
            </a: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is not immediately realized in its perfection</a:t>
            </a:r>
            <a:endParaRPr lang="en-US" sz="1400" b="1" dirty="0">
              <a:latin typeface="Times New Roman" panose="02020603050405020304" pitchFamily="18" charset="0"/>
              <a:cs typeface="Times New Roman" panose="02020603050405020304" pitchFamily="18" charset="0"/>
            </a:endParaRPr>
          </a:p>
          <a:p>
            <a:pPr lvl="2"/>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Irenaeus believed mankind was created with the </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potential</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for the full realization of nature through the work of the Holy Spirit.</a:t>
            </a:r>
          </a:p>
          <a:p>
            <a:pPr lvl="3"/>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The Fall, which he does regard as an original sin, is the result of immaturity on humanity’s part, and resulted from an inability to realize the fullness of the truth of our nature</a:t>
            </a:r>
            <a:endParaRPr lang="en-US" sz="1400" b="1" dirty="0">
              <a:latin typeface="Times New Roman" panose="02020603050405020304" pitchFamily="18" charset="0"/>
              <a:cs typeface="Times New Roman" panose="02020603050405020304" pitchFamily="18" charset="0"/>
            </a:endParaRPr>
          </a:p>
          <a:p>
            <a:pPr lvl="3"/>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Human lives are seen within a context of constant spiritual growth, interrupted by the sin of our first parents, but remedied in the </a:t>
            </a:r>
            <a:r>
              <a:rPr lang="en-US" sz="1400" b="1" i="1" dirty="0">
                <a:effectLst/>
                <a:latin typeface="Times New Roman" panose="02020603050405020304" pitchFamily="18" charset="0"/>
                <a:ea typeface="Calibri" panose="020F0502020204030204" pitchFamily="34" charset="0"/>
                <a:cs typeface="Times New Roman" panose="02020603050405020304" pitchFamily="18" charset="0"/>
              </a:rPr>
              <a:t>Incarnation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and the work of the Holy Spirit which seeks to set all in the likeness of God</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8304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7DE6-21E5-4C2D-A17C-3613DDBDB98F}"/>
              </a:ext>
            </a:extLst>
          </p:cNvPr>
          <p:cNvSpPr>
            <a:spLocks noGrp="1"/>
          </p:cNvSpPr>
          <p:nvPr>
            <p:ph type="title"/>
          </p:nvPr>
        </p:nvSpPr>
        <p:spPr/>
        <p:txBody>
          <a:bodyPr/>
          <a:lstStyle/>
          <a:p>
            <a:r>
              <a:rPr lang="en-US" dirty="0"/>
              <a:t>Providence and the Presence of Evil</a:t>
            </a:r>
          </a:p>
        </p:txBody>
      </p:sp>
      <p:sp>
        <p:nvSpPr>
          <p:cNvPr id="3" name="Content Placeholder 2">
            <a:extLst>
              <a:ext uri="{FF2B5EF4-FFF2-40B4-BE49-F238E27FC236}">
                <a16:creationId xmlns:a16="http://schemas.microsoft.com/office/drawing/2014/main" id="{86B70588-E25C-4834-80DB-93FBCAF9B5D8}"/>
              </a:ext>
            </a:extLst>
          </p:cNvPr>
          <p:cNvSpPr>
            <a:spLocks noGrp="1"/>
          </p:cNvSpPr>
          <p:nvPr>
            <p:ph idx="1"/>
          </p:nvPr>
        </p:nvSpPr>
        <p:spPr/>
        <p:txBody>
          <a:bodyPr>
            <a:normAutofit lnSpcReduction="10000"/>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The Problem of Evil</a:t>
            </a:r>
          </a:p>
          <a:p>
            <a:pPr lvl="1"/>
            <a:r>
              <a:rPr lang="en-US" sz="1800" b="1" dirty="0">
                <a:latin typeface="Times New Roman" panose="02020603050405020304" pitchFamily="18" charset="0"/>
                <a:cs typeface="Times New Roman" panose="02020603050405020304" pitchFamily="18" charset="0"/>
              </a:rPr>
              <a:t>St. Augustine - </a:t>
            </a:r>
            <a:r>
              <a:rPr lang="en-US" sz="1800" b="1" dirty="0">
                <a:latin typeface="Times New Roman" panose="02020603050405020304" pitchFamily="18" charset="0"/>
                <a:ea typeface="Calibri" panose="020F0502020204030204" pitchFamily="34" charset="0"/>
                <a:cs typeface="Times New Roman" panose="02020603050405020304" pitchFamily="18" charset="0"/>
              </a:rPr>
              <a:t>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ne of the most well-developed theodicies of the Catholic West </a:t>
            </a:r>
          </a:p>
          <a:p>
            <a:pPr lvl="1"/>
            <a:r>
              <a:rPr lang="en-US" sz="1800" dirty="0">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nswers the problem of evil, which he inherits essentially from his philosophical sensitivities as we have seen, is by defining precisely what he views evil to be</a:t>
            </a:r>
          </a:p>
          <a:p>
            <a:pPr lvl="2"/>
            <a:r>
              <a:rPr lang="en-US" sz="1800" dirty="0">
                <a:latin typeface="Times New Roman" panose="02020603050405020304" pitchFamily="18" charset="0"/>
                <a:ea typeface="Calibri" panose="020F0502020204030204" pitchFamily="34" charset="0"/>
                <a:cs typeface="Times New Roman" panose="02020603050405020304" pitchFamily="18" charset="0"/>
              </a:rPr>
              <a:t>K</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ey to Augustine’s answer lies in the doctrine of original sin as he adopted it from the Alexandrian Church Fathers and the concept of evil as a “privation” (not an essence)</a:t>
            </a:r>
          </a:p>
          <a:p>
            <a:pPr lvl="2"/>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Evil is understood in terms of a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privation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the good and a parasitical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perversion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nature</a:t>
            </a:r>
          </a:p>
          <a:p>
            <a:pPr lvl="3"/>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Augustine wants to acknowledge that evil can be found within us. However, it is only so in a “secondary way”. Through his development of the doctrine of original sin, Augustine identifies the reality of evil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as a perversion of our original intended nature given to us by God</a:t>
            </a:r>
          </a:p>
          <a:p>
            <a:pPr lvl="4"/>
            <a:r>
              <a:rPr lang="en-US" sz="1800" dirty="0">
                <a:latin typeface="Times New Roman" panose="02020603050405020304" pitchFamily="18" charset="0"/>
                <a:ea typeface="Calibri" panose="020F0502020204030204" pitchFamily="34" charset="0"/>
                <a:cs typeface="Times New Roman" panose="02020603050405020304" pitchFamily="18" charset="0"/>
              </a:rPr>
              <a:t>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ddresses the reality and power at which evil can be felt within the fallen world</a:t>
            </a:r>
          </a:p>
          <a:p>
            <a:pPr lvl="4"/>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Also intended to underline the powerlessness humanity has in overcoming evil and sin</a:t>
            </a:r>
            <a:endParaRPr lang="en-US"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pPr lvl="2"/>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428548"/>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5CE9-BBFB-45D7-AF97-4715612B0977}"/>
              </a:ext>
            </a:extLst>
          </p:cNvPr>
          <p:cNvSpPr>
            <a:spLocks noGrp="1"/>
          </p:cNvSpPr>
          <p:nvPr>
            <p:ph type="title"/>
          </p:nvPr>
        </p:nvSpPr>
        <p:spPr/>
        <p:txBody>
          <a:bodyPr/>
          <a:lstStyle/>
          <a:p>
            <a:r>
              <a:rPr lang="en-US" dirty="0"/>
              <a:t>Providence and the Presence of Evil</a:t>
            </a:r>
          </a:p>
        </p:txBody>
      </p:sp>
      <p:sp>
        <p:nvSpPr>
          <p:cNvPr id="3" name="Content Placeholder 2">
            <a:extLst>
              <a:ext uri="{FF2B5EF4-FFF2-40B4-BE49-F238E27FC236}">
                <a16:creationId xmlns:a16="http://schemas.microsoft.com/office/drawing/2014/main" id="{7DE3E04F-3FE1-4962-ADCC-C023850C7096}"/>
              </a:ext>
            </a:extLst>
          </p:cNvPr>
          <p:cNvSpPr>
            <a:spLocks noGrp="1"/>
          </p:cNvSpPr>
          <p:nvPr>
            <p:ph idx="1"/>
          </p:nvPr>
        </p:nvSpPr>
        <p:spPr/>
        <p:txBody>
          <a:bodyPr>
            <a:normAutofit lnSpcReduction="10000"/>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The Problem of Evil</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 Thomas – follows closely the tradition begun by St. Augustine and foresees the problem of evil as one of the greatest academic challenges facing the existence of the Christian God</a:t>
            </a:r>
          </a:p>
          <a:p>
            <a:pPr lvl="2">
              <a:buClr>
                <a:prstClr val="black">
                  <a:lumMod val="85000"/>
                  <a:lumOff val="15000"/>
                </a:prstClr>
              </a:buClr>
              <a:defRPr/>
            </a:pPr>
            <a:r>
              <a:rPr lang="en-US" sz="1700" dirty="0">
                <a:solidFill>
                  <a:prstClr val="black"/>
                </a:solidFill>
                <a:latin typeface="Times New Roman" panose="02020603050405020304" pitchFamily="18" charset="0"/>
                <a:cs typeface="Times New Roman" panose="02020603050405020304" pitchFamily="18" charset="0"/>
              </a:rPr>
              <a:t>Two elements to God’s providence: </a:t>
            </a:r>
            <a:r>
              <a:rPr lang="en-US" sz="1700" b="1" dirty="0">
                <a:solidFill>
                  <a:prstClr val="black"/>
                </a:solidFill>
                <a:latin typeface="Times New Roman" panose="02020603050405020304" pitchFamily="18" charset="0"/>
                <a:cs typeface="Times New Roman" panose="02020603050405020304" pitchFamily="18" charset="0"/>
              </a:rPr>
              <a:t>reasoned ordering (general, direct and settled) </a:t>
            </a:r>
            <a:r>
              <a:rPr lang="en-US" sz="1700" dirty="0">
                <a:solidFill>
                  <a:prstClr val="black"/>
                </a:solidFill>
                <a:latin typeface="Times New Roman" panose="02020603050405020304" pitchFamily="18" charset="0"/>
                <a:cs typeface="Times New Roman" panose="02020603050405020304" pitchFamily="18" charset="0"/>
              </a:rPr>
              <a:t>and </a:t>
            </a:r>
            <a:r>
              <a:rPr lang="en-US" sz="1700" b="1" dirty="0">
                <a:solidFill>
                  <a:prstClr val="black"/>
                </a:solidFill>
                <a:latin typeface="Times New Roman" panose="02020603050405020304" pitchFamily="18" charset="0"/>
                <a:cs typeface="Times New Roman" panose="02020603050405020304" pitchFamily="18" charset="0"/>
              </a:rPr>
              <a:t>execution (particular, intermediaries, and unpredictability)</a:t>
            </a:r>
          </a:p>
          <a:p>
            <a:pPr lvl="2">
              <a:buClr>
                <a:prstClr val="black">
                  <a:lumMod val="85000"/>
                  <a:lumOff val="15000"/>
                </a:prstClr>
              </a:buClr>
              <a:defRPr/>
            </a:pPr>
            <a:r>
              <a:rPr kumimoji="0" lang="en-US" sz="17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 God places a “plan” or “reasoned ordering” for things of the world, directing all towards its particular foreseen end. This is a reference to the natural law, and its purpose is to indicate the reality that God provides for all things immediately (i.e., without any intermediaries), in as much as he provides them with a good end to which all things (general and particular) are directed by nature</a:t>
            </a:r>
          </a:p>
          <a:p>
            <a:pPr lvl="3">
              <a:buClr>
                <a:prstClr val="black">
                  <a:lumMod val="85000"/>
                  <a:lumOff val="15000"/>
                </a:prstClr>
              </a:buClr>
              <a:defRPr/>
            </a:pPr>
            <a:r>
              <a:rPr kumimoji="0" lang="en-US" sz="17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God provides directly for every creature, i.e., not through any intervention</a:t>
            </a:r>
          </a:p>
          <a:p>
            <a:pPr lvl="2">
              <a:buClr>
                <a:prstClr val="black">
                  <a:lumMod val="85000"/>
                  <a:lumOff val="15000"/>
                </a:prstClr>
              </a:buClr>
              <a:defRPr/>
            </a:pPr>
            <a:r>
              <a:rPr kumimoji="0" lang="en-US" sz="17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2. The “execution of such order” which he defines as “governance” or “management”. Coincides with what we have already referred to as the reality of human history which holds many </a:t>
            </a:r>
            <a:r>
              <a:rPr kumimoji="0" lang="en-US" sz="170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unpredictabilities</a:t>
            </a:r>
            <a:endParaRPr kumimoji="0" lang="en-US" sz="17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lvl="3">
              <a:buClr>
                <a:prstClr val="black">
                  <a:lumMod val="85000"/>
                  <a:lumOff val="15000"/>
                </a:prstClr>
              </a:buClr>
              <a:defRPr/>
            </a:pPr>
            <a:r>
              <a:rPr lang="en-US" sz="1700" dirty="0">
                <a:solidFill>
                  <a:prstClr val="black"/>
                </a:solidFill>
                <a:latin typeface="Times New Roman" panose="02020603050405020304" pitchFamily="18" charset="0"/>
                <a:cs typeface="Times New Roman" panose="02020603050405020304" pitchFamily="18" charset="0"/>
              </a:rPr>
              <a:t>Functions through intermediaries (i.e. angels, humans, animals, nature) </a:t>
            </a:r>
            <a:endParaRPr kumimoji="0" lang="en-US" sz="17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lvl="2">
              <a:buClr>
                <a:prstClr val="black">
                  <a:lumMod val="85000"/>
                  <a:lumOff val="15000"/>
                </a:prstClr>
              </a:buClr>
              <a:defRPr/>
            </a:pPr>
            <a:endParaRPr kumimoji="0" lang="en-US" sz="1700" b="1" i="0" u="none" strike="noStrike" kern="1200" cap="none" spc="0" normalizeH="0" baseline="0" noProof="0" dirty="0">
              <a:ln>
                <a:noFill/>
              </a:ln>
              <a:solidFill>
                <a:prstClr val="black"/>
              </a:solidFill>
              <a:effectLst/>
              <a:uLnTx/>
              <a:uFillTx/>
              <a:latin typeface="Avenir Next LT Pro" panose="02020404030301010803"/>
              <a:ea typeface="+mn-ea"/>
              <a:cs typeface="+mn-cs"/>
            </a:endParaRP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endParaRPr lang="en-US" dirty="0"/>
          </a:p>
        </p:txBody>
      </p:sp>
    </p:spTree>
    <p:extLst>
      <p:ext uri="{BB962C8B-B14F-4D97-AF65-F5344CB8AC3E}">
        <p14:creationId xmlns:p14="http://schemas.microsoft.com/office/powerpoint/2010/main" val="275584585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82EF-EBDD-4FC5-BD7B-39D2766690BA}"/>
              </a:ext>
            </a:extLst>
          </p:cNvPr>
          <p:cNvSpPr>
            <a:spLocks noGrp="1"/>
          </p:cNvSpPr>
          <p:nvPr>
            <p:ph type="title"/>
          </p:nvPr>
        </p:nvSpPr>
        <p:spPr/>
        <p:txBody>
          <a:bodyPr/>
          <a:lstStyle/>
          <a:p>
            <a:r>
              <a:rPr lang="en-US" dirty="0"/>
              <a:t>Providence and the Presence of Evil</a:t>
            </a:r>
          </a:p>
        </p:txBody>
      </p:sp>
      <p:sp>
        <p:nvSpPr>
          <p:cNvPr id="3" name="Content Placeholder 2">
            <a:extLst>
              <a:ext uri="{FF2B5EF4-FFF2-40B4-BE49-F238E27FC236}">
                <a16:creationId xmlns:a16="http://schemas.microsoft.com/office/drawing/2014/main" id="{666D0A94-576C-4E4B-A55A-075208A0DBB3}"/>
              </a:ext>
            </a:extLst>
          </p:cNvPr>
          <p:cNvSpPr>
            <a:spLocks noGrp="1"/>
          </p:cNvSpPr>
          <p:nvPr>
            <p:ph idx="1"/>
          </p:nvPr>
        </p:nvSpPr>
        <p:spPr/>
        <p:txBody>
          <a:bodyPr>
            <a:normAutofit lnSpcReduction="10000"/>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The Problem of Evil</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St. Thomas</a:t>
            </a:r>
          </a:p>
          <a:p>
            <a:pPr marL="457200" marR="0" lvl="1" indent="-182880" algn="l" defTabSz="914400" rtl="0" eaLnBrk="1" fontAlgn="auto" latinLnBrk="0" hangingPunct="1">
              <a:lnSpc>
                <a:spcPct val="100000"/>
              </a:lnSpc>
              <a:spcBef>
                <a:spcPts val="500"/>
              </a:spcBef>
              <a:spcAft>
                <a:spcPts val="0"/>
              </a:spcAft>
              <a:buClr>
                <a:prstClr val="black">
                  <a:lumMod val="85000"/>
                  <a:lumOff val="15000"/>
                </a:prstClr>
              </a:buClr>
              <a:buSzTx/>
              <a:buFont typeface="Garamond" pitchFamily="18" charset="0"/>
              <a:buChar char="◦"/>
              <a:tabLst/>
              <a:defRPr/>
            </a:pP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“For providence truly orders things to an end. After the divine goodness, which is the end of all things, the principal good in things as they exist in themselves is the perfection of the universe; </a:t>
            </a:r>
            <a:r>
              <a:rPr lang="en-US" sz="1500" b="1" i="1" dirty="0">
                <a:effectLst/>
                <a:latin typeface="Times New Roman" panose="02020603050405020304" pitchFamily="18" charset="0"/>
                <a:ea typeface="Calibri" panose="020F0502020204030204" pitchFamily="34" charset="0"/>
                <a:cs typeface="Times New Roman" panose="02020603050405020304" pitchFamily="18" charset="0"/>
              </a:rPr>
              <a:t>which would not be if all degrees of being are not found to exist in things</a:t>
            </a:r>
            <a:r>
              <a:rPr lang="en-US" sz="1500" dirty="0">
                <a:effectLst/>
                <a:latin typeface="Times New Roman" panose="02020603050405020304" pitchFamily="18" charset="0"/>
                <a:ea typeface="Calibri" panose="020F0502020204030204" pitchFamily="34" charset="0"/>
                <a:cs typeface="Times New Roman" panose="02020603050405020304" pitchFamily="18" charset="0"/>
              </a:rPr>
              <a:t>” – St. </a:t>
            </a:r>
            <a:r>
              <a:rPr lang="en-US" sz="1500" dirty="0">
                <a:latin typeface="Times New Roman" panose="02020603050405020304" pitchFamily="18" charset="0"/>
                <a:ea typeface="Calibri" panose="020F0502020204030204" pitchFamily="34" charset="0"/>
                <a:cs typeface="Times New Roman" panose="02020603050405020304" pitchFamily="18" charset="0"/>
              </a:rPr>
              <a:t>Thomas, </a:t>
            </a:r>
            <a:r>
              <a:rPr lang="en-US" i="1" dirty="0">
                <a:effectLst/>
                <a:latin typeface="Times New Roman" panose="02020603050405020304" pitchFamily="18" charset="0"/>
                <a:ea typeface="Calibri" panose="020F0502020204030204" pitchFamily="34" charset="0"/>
                <a:cs typeface="Times New Roman" panose="02020603050405020304" pitchFamily="18" charset="0"/>
              </a:rPr>
              <a:t>STh</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Ia</a:t>
            </a:r>
            <a:r>
              <a:rPr lang="en-US" dirty="0">
                <a:effectLst/>
                <a:latin typeface="Times New Roman" panose="02020603050405020304" pitchFamily="18" charset="0"/>
                <a:ea typeface="Calibri" panose="020F0502020204030204" pitchFamily="34" charset="0"/>
                <a:cs typeface="Times New Roman" panose="02020603050405020304" pitchFamily="18" charset="0"/>
              </a:rPr>
              <a:t>, 22, 4</a:t>
            </a:r>
          </a:p>
          <a:p>
            <a:pPr lvl="2">
              <a:buClr>
                <a:prstClr val="black">
                  <a:lumMod val="85000"/>
                  <a:lumOff val="15000"/>
                </a:prstClr>
              </a:buClr>
              <a:defRPr/>
            </a:pPr>
            <a:r>
              <a:rPr lang="en-US" sz="1400" dirty="0">
                <a:latin typeface="Times New Roman" panose="02020603050405020304" pitchFamily="18" charset="0"/>
                <a:cs typeface="Times New Roman" panose="02020603050405020304" pitchFamily="18" charset="0"/>
              </a:rPr>
              <a:t>The perfection of God’s creation demands an account of every “grade” or “level” of goodness. Creation is given a particular contrast, distinguishing the different degrees or levels of goodness from most necessary to least necessary, most absolute to least absolute, and most good to least good. </a:t>
            </a:r>
          </a:p>
          <a:p>
            <a:pPr lvl="2">
              <a:buClr>
                <a:prstClr val="black">
                  <a:lumMod val="85000"/>
                  <a:lumOff val="15000"/>
                </a:prstClr>
              </a:buClr>
              <a:defRPr/>
            </a:pPr>
            <a:r>
              <a:rPr lang="en-US" sz="1400" dirty="0">
                <a:latin typeface="Times New Roman" panose="02020603050405020304" pitchFamily="18" charset="0"/>
                <a:cs typeface="Times New Roman" panose="02020603050405020304" pitchFamily="18" charset="0"/>
              </a:rPr>
              <a:t>To bring about a manifestation of the fullness of perfection within His creation, God’s providence produces necessary causes in some things. In others, he produces contingent causes</a:t>
            </a:r>
          </a:p>
          <a:p>
            <a:pPr lvl="3">
              <a:buClr>
                <a:prstClr val="black">
                  <a:lumMod val="85000"/>
                  <a:lumOff val="15000"/>
                </a:prstClr>
              </a:buClr>
              <a:defRPr/>
            </a:pPr>
            <a:r>
              <a:rPr lang="en-US" sz="1400" dirty="0">
                <a:latin typeface="Times New Roman" panose="02020603050405020304" pitchFamily="18" charset="0"/>
                <a:cs typeface="Times New Roman" panose="02020603050405020304" pitchFamily="18" charset="0"/>
              </a:rPr>
              <a:t>God wills in some creatures a goodness that is more absolute and necessary, and thus less corruptible, than in other creatures</a:t>
            </a:r>
          </a:p>
          <a:p>
            <a:pPr lvl="4">
              <a:buClr>
                <a:prstClr val="black">
                  <a:lumMod val="85000"/>
                  <a:lumOff val="15000"/>
                </a:prstClr>
              </a:buClr>
              <a:defRPr/>
            </a:pPr>
            <a:r>
              <a:rPr lang="en-US" sz="1400" dirty="0">
                <a:latin typeface="Times New Roman" panose="02020603050405020304" pitchFamily="18" charset="0"/>
                <a:cs typeface="Times New Roman" panose="02020603050405020304" pitchFamily="18" charset="0"/>
              </a:rPr>
              <a:t>Important to understand then that God does not necessarily will that corruptible nature fail. </a:t>
            </a:r>
          </a:p>
          <a:p>
            <a:pPr lvl="4">
              <a:buClr>
                <a:prstClr val="black">
                  <a:lumMod val="85000"/>
                  <a:lumOff val="15000"/>
                </a:prstClr>
              </a:buClr>
              <a:defRPr/>
            </a:pPr>
            <a:r>
              <a:rPr lang="en-US" sz="1400" dirty="0">
                <a:latin typeface="Times New Roman" panose="02020603050405020304" pitchFamily="18" charset="0"/>
                <a:cs typeface="Times New Roman" panose="02020603050405020304" pitchFamily="18" charset="0"/>
              </a:rPr>
              <a:t>He merely wills the degrees of goodness. It inevitably follows that some that can fail, will do so. Thus, evil or corruption of the good enters into the reality of creation</a:t>
            </a:r>
          </a:p>
        </p:txBody>
      </p:sp>
    </p:spTree>
    <p:extLst>
      <p:ext uri="{BB962C8B-B14F-4D97-AF65-F5344CB8AC3E}">
        <p14:creationId xmlns:p14="http://schemas.microsoft.com/office/powerpoint/2010/main" val="37909589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2C68B-4DD8-4C86-BAA8-C91889A22BE5}"/>
              </a:ext>
            </a:extLst>
          </p:cNvPr>
          <p:cNvSpPr>
            <a:spLocks noGrp="1"/>
          </p:cNvSpPr>
          <p:nvPr>
            <p:ph type="title"/>
          </p:nvPr>
        </p:nvSpPr>
        <p:spPr/>
        <p:txBody>
          <a:bodyPr/>
          <a:lstStyle/>
          <a:p>
            <a:r>
              <a:rPr lang="en-US" dirty="0"/>
              <a:t>Providence and the Presence of Evil</a:t>
            </a:r>
          </a:p>
        </p:txBody>
      </p:sp>
      <p:sp>
        <p:nvSpPr>
          <p:cNvPr id="3" name="Content Placeholder 2">
            <a:extLst>
              <a:ext uri="{FF2B5EF4-FFF2-40B4-BE49-F238E27FC236}">
                <a16:creationId xmlns:a16="http://schemas.microsoft.com/office/drawing/2014/main" id="{6637A14A-E1E5-42D7-8ABE-C38DECBA478E}"/>
              </a:ext>
            </a:extLst>
          </p:cNvPr>
          <p:cNvSpPr>
            <a:spLocks noGrp="1"/>
          </p:cNvSpPr>
          <p:nvPr>
            <p:ph idx="1"/>
          </p:nvPr>
        </p:nvSpPr>
        <p:spPr>
          <a:xfrm>
            <a:off x="1066800" y="2103119"/>
            <a:ext cx="10058400" cy="4035213"/>
          </a:xfrm>
        </p:spPr>
        <p:txBody>
          <a:bodyPr>
            <a:normAutofit lnSpcReduction="10000"/>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1600" b="1" i="0" u="none" strike="noStrike" kern="1200" cap="none" spc="0" normalizeH="0" baseline="0" noProof="0" dirty="0">
                <a:ln>
                  <a:noFill/>
                </a:ln>
                <a:solidFill>
                  <a:prstClr val="black"/>
                </a:solidFill>
                <a:effectLst/>
                <a:uLnTx/>
                <a:uFillTx/>
                <a:latin typeface="Avenir Next LT Pro" panose="02020404030301010803"/>
                <a:ea typeface="+mn-ea"/>
                <a:cs typeface="+mn-cs"/>
              </a:rPr>
              <a:t>The Problem of Evil</a:t>
            </a:r>
          </a:p>
          <a:p>
            <a:pPr lvl="1"/>
            <a:r>
              <a:rPr lang="en-US" sz="1500" dirty="0">
                <a:latin typeface="Times New Roman" panose="02020603050405020304" pitchFamily="18" charset="0"/>
                <a:cs typeface="Times New Roman" panose="02020603050405020304" pitchFamily="18" charset="0"/>
              </a:rPr>
              <a:t>The strength of the Augustinian and Thomistic theodicies are found in their ability to establish a solid basis for expressing the creational features of divine providence</a:t>
            </a:r>
          </a:p>
          <a:p>
            <a:pPr lvl="1"/>
            <a:r>
              <a:rPr lang="en-US" sz="1500" dirty="0">
                <a:latin typeface="Times New Roman" panose="02020603050405020304" pitchFamily="18" charset="0"/>
                <a:cs typeface="Times New Roman" panose="02020603050405020304" pitchFamily="18" charset="0"/>
              </a:rPr>
              <a:t>But, the problem associated with evil in these theodicies is merely one of intellect, using systems of thought intended to defend universal about God (such as transcendence, benevolence, and immutability)</a:t>
            </a:r>
          </a:p>
          <a:p>
            <a:pPr lvl="2"/>
            <a:r>
              <a:rPr lang="en-US" sz="1400" dirty="0">
                <a:latin typeface="Times New Roman" panose="02020603050405020304" pitchFamily="18" charset="0"/>
                <a:cs typeface="Times New Roman" panose="02020603050405020304" pitchFamily="18" charset="0"/>
              </a:rPr>
              <a:t>The limitations of such theodicies  is that the question of evil is not one merely of intellect, but of </a:t>
            </a:r>
            <a:r>
              <a:rPr lang="en-US" sz="1400" b="1" dirty="0">
                <a:latin typeface="Times New Roman" panose="02020603050405020304" pitchFamily="18" charset="0"/>
                <a:cs typeface="Times New Roman" panose="02020603050405020304" pitchFamily="18" charset="0"/>
              </a:rPr>
              <a:t>finding meaning, value, and purpose for individuals faced with concrete experiences of evil or suffering</a:t>
            </a:r>
          </a:p>
          <a:p>
            <a:pPr lvl="2"/>
            <a:r>
              <a:rPr lang="en-US" sz="1400" dirty="0">
                <a:latin typeface="Times New Roman" panose="02020603050405020304" pitchFamily="18" charset="0"/>
                <a:cs typeface="Times New Roman" panose="02020603050405020304" pitchFamily="18" charset="0"/>
              </a:rPr>
              <a:t>For other theologians, the path to truly overcoming the problem of evil does not lie in emphasizing God’s providential governance as something remotely applied to the individual (primarily comes through predetermined impersonal laws, or other creatures that serve as instruments of divine action) even God can and often does operate in this way</a:t>
            </a:r>
          </a:p>
          <a:p>
            <a:pPr lvl="2"/>
            <a:r>
              <a:rPr lang="en-US" sz="1400" dirty="0">
                <a:latin typeface="Times New Roman" panose="02020603050405020304" pitchFamily="18" charset="0"/>
                <a:cs typeface="Times New Roman" panose="02020603050405020304" pitchFamily="18" charset="0"/>
              </a:rPr>
              <a:t>Go back to the Scriptural perspective – Do not see God’s </a:t>
            </a:r>
            <a:r>
              <a:rPr lang="en-US" sz="1400" b="1" dirty="0">
                <a:latin typeface="Times New Roman" panose="02020603050405020304" pitchFamily="18" charset="0"/>
                <a:cs typeface="Times New Roman" panose="02020603050405020304" pitchFamily="18" charset="0"/>
              </a:rPr>
              <a:t>omnipotence</a:t>
            </a:r>
            <a:r>
              <a:rPr lang="en-US" sz="1400" dirty="0">
                <a:latin typeface="Times New Roman" panose="02020603050405020304" pitchFamily="18" charset="0"/>
                <a:cs typeface="Times New Roman" panose="02020603050405020304" pitchFamily="18" charset="0"/>
              </a:rPr>
              <a:t>, but God’s </a:t>
            </a:r>
            <a:r>
              <a:rPr lang="en-US" sz="1400" b="1" dirty="0">
                <a:latin typeface="Times New Roman" panose="02020603050405020304" pitchFamily="18" charset="0"/>
                <a:cs typeface="Times New Roman" panose="02020603050405020304" pitchFamily="18" charset="0"/>
              </a:rPr>
              <a:t>omnicompetence</a:t>
            </a:r>
          </a:p>
          <a:p>
            <a:pPr lvl="3"/>
            <a:r>
              <a:rPr lang="en-US" dirty="0">
                <a:latin typeface="Times New Roman" panose="02020603050405020304" pitchFamily="18" charset="0"/>
                <a:cs typeface="Times New Roman" panose="02020603050405020304" pitchFamily="18" charset="0"/>
              </a:rPr>
              <a:t>God does not prove his power by preventing the wicked a platform to operate a challenge to His grace and design</a:t>
            </a:r>
          </a:p>
          <a:p>
            <a:pPr lvl="3"/>
            <a:r>
              <a:rPr lang="en-US" dirty="0">
                <a:latin typeface="Times New Roman" panose="02020603050405020304" pitchFamily="18" charset="0"/>
                <a:cs typeface="Times New Roman" panose="02020603050405020304" pitchFamily="18" charset="0"/>
              </a:rPr>
              <a:t>God’s sovereignty is not fully realized in his overpowering, irresistible will that guarantees a pre-determined outcome and eliminates any possibility of opposition</a:t>
            </a:r>
          </a:p>
          <a:p>
            <a:pPr lvl="3"/>
            <a:r>
              <a:rPr lang="en-US" dirty="0">
                <a:latin typeface="Times New Roman" panose="02020603050405020304" pitchFamily="18" charset="0"/>
                <a:cs typeface="Times New Roman" panose="02020603050405020304" pitchFamily="18" charset="0"/>
              </a:rPr>
              <a:t>God’s sovereignty has nothing to do with utopianism. Such efforts quite often create other, sometimes greater, miseries and are often utilized as power struggles that destroy the very freedom and ability of other individuals to discover and develop the values that bring them life, meaning, and purpose</a:t>
            </a:r>
          </a:p>
        </p:txBody>
      </p:sp>
    </p:spTree>
    <p:extLst>
      <p:ext uri="{BB962C8B-B14F-4D97-AF65-F5344CB8AC3E}">
        <p14:creationId xmlns:p14="http://schemas.microsoft.com/office/powerpoint/2010/main" val="1661520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DC264-6DC9-4D03-B810-B0432D639D31}"/>
              </a:ext>
            </a:extLst>
          </p:cNvPr>
          <p:cNvSpPr>
            <a:spLocks noGrp="1"/>
          </p:cNvSpPr>
          <p:nvPr>
            <p:ph type="title"/>
          </p:nvPr>
        </p:nvSpPr>
        <p:spPr/>
        <p:txBody>
          <a:bodyPr/>
          <a:lstStyle/>
          <a:p>
            <a:r>
              <a:rPr lang="en-US" dirty="0"/>
              <a:t>Bibliography: Church Fathers</a:t>
            </a:r>
          </a:p>
        </p:txBody>
      </p:sp>
      <p:sp>
        <p:nvSpPr>
          <p:cNvPr id="3" name="Content Placeholder 2">
            <a:extLst>
              <a:ext uri="{FF2B5EF4-FFF2-40B4-BE49-F238E27FC236}">
                <a16:creationId xmlns:a16="http://schemas.microsoft.com/office/drawing/2014/main" id="{6F9A6705-A235-4164-B5B3-CFE202E14054}"/>
              </a:ext>
            </a:extLst>
          </p:cNvPr>
          <p:cNvSpPr>
            <a:spLocks noGrp="1"/>
          </p:cNvSpPr>
          <p:nvPr>
            <p:ph idx="1"/>
          </p:nvPr>
        </p:nvSpPr>
        <p:spPr/>
        <p:txBody>
          <a:bodyPr>
            <a:normAutofit/>
          </a:bodyPr>
          <a:lstStyle/>
          <a:p>
            <a:r>
              <a:rPr lang="en-US" sz="1200" cap="small" dirty="0">
                <a:effectLst/>
                <a:latin typeface="Times New Roman" panose="02020603050405020304" pitchFamily="18" charset="0"/>
                <a:ea typeface="Calibri" panose="020F0502020204030204" pitchFamily="34" charset="0"/>
                <a:cs typeface="Times New Roman" panose="02020603050405020304" pitchFamily="18" charset="0"/>
              </a:rPr>
              <a:t>St. </a:t>
            </a:r>
            <a:r>
              <a:rPr lang="en-US" sz="1200" cap="small" dirty="0" err="1">
                <a:effectLst/>
                <a:latin typeface="Times New Roman" panose="02020603050405020304" pitchFamily="18" charset="0"/>
                <a:ea typeface="Calibri" panose="020F0502020204030204" pitchFamily="34" charset="0"/>
                <a:cs typeface="Times New Roman" panose="02020603050405020304" pitchFamily="18" charset="0"/>
              </a:rPr>
              <a:t>Irenaei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“Contra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haereses</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Liber V. Caput VI.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Articolum</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 in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Patrologiae</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Graecae</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Tomus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VII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Garnier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Fratres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Parisiis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1882.</a:t>
            </a:r>
          </a:p>
          <a:p>
            <a:r>
              <a:rPr lang="en-US" sz="1200" cap="small" dirty="0">
                <a:effectLst/>
                <a:latin typeface="Times New Roman" panose="02020603050405020304" pitchFamily="18" charset="0"/>
                <a:ea typeface="Calibri" panose="020F0502020204030204" pitchFamily="34" charset="0"/>
                <a:cs typeface="Times New Roman" panose="02020603050405020304" pitchFamily="18" charset="0"/>
              </a:rPr>
              <a:t>St. Augustine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“De Libero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Arbitrio</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Corpus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Christianum</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Series Latina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Typograph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Brepols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Editores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Pontificii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Turnholti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1970.</a:t>
            </a:r>
          </a:p>
          <a:p>
            <a:r>
              <a:rPr lang="en-US" sz="1200" dirty="0">
                <a:latin typeface="Times New Roman" panose="02020603050405020304" pitchFamily="18" charset="0"/>
                <a:ea typeface="Calibri" panose="020F0502020204030204" pitchFamily="34" charset="0"/>
                <a:cs typeface="Times New Roman" panose="02020603050405020304" pitchFamily="18" charset="0"/>
              </a:rPr>
              <a:t>______,</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Ordine</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Corpus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Christianum</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Series Latina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Typograph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Brepols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Editores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Pontificii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Turnholti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1970.</a:t>
            </a:r>
          </a:p>
          <a:p>
            <a:r>
              <a:rPr lang="en-US" sz="1200" dirty="0">
                <a:latin typeface="Times New Roman" panose="02020603050405020304" pitchFamily="18" charset="0"/>
                <a:ea typeface="Calibri" panose="020F0502020204030204" pitchFamily="34" charset="0"/>
                <a:cs typeface="Times New Roman" panose="02020603050405020304" pitchFamily="18" charset="0"/>
              </a:rPr>
              <a:t>______,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Civitate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XII</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Corpus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Christianum</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 Series Latina</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Typograph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Brepols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Editores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Pontificii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Turnholti</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1970.</a:t>
            </a:r>
          </a:p>
          <a:p>
            <a:r>
              <a:rPr lang="en-US" sz="1200" cap="small" dirty="0">
                <a:latin typeface="Times New Roman" panose="02020603050405020304" pitchFamily="18" charset="0"/>
                <a:ea typeface="Calibri" panose="020F0502020204030204" pitchFamily="34" charset="0"/>
                <a:cs typeface="Times New Roman" panose="02020603050405020304" pitchFamily="18" charset="0"/>
              </a:rPr>
              <a:t>St. Thomas Aquinas</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Summa </a:t>
            </a:r>
            <a:r>
              <a:rPr lang="en-US" sz="1200" i="1" dirty="0" err="1">
                <a:effectLst/>
                <a:latin typeface="Times New Roman" panose="02020603050405020304" pitchFamily="18" charset="0"/>
                <a:ea typeface="Calibri" panose="020F0502020204030204" pitchFamily="34" charset="0"/>
                <a:cs typeface="Times New Roman" panose="02020603050405020304" pitchFamily="18" charset="0"/>
              </a:rPr>
              <a:t>Theologiae</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Ia.</a:t>
            </a:r>
          </a:p>
          <a:p>
            <a:r>
              <a:rPr lang="en-US" sz="1200" dirty="0">
                <a:latin typeface="Times New Roman" panose="02020603050405020304" pitchFamily="18" charset="0"/>
                <a:ea typeface="Calibri" panose="020F0502020204030204" pitchFamily="34" charset="0"/>
                <a:cs typeface="Times New Roman" panose="02020603050405020304" pitchFamily="18" charset="0"/>
              </a:rPr>
              <a:t>______,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De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Veritat</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5.</a:t>
            </a:r>
          </a:p>
          <a:p>
            <a:r>
              <a:rPr lang="en-US" sz="1200" dirty="0">
                <a:latin typeface="Times New Roman" panose="02020603050405020304" pitchFamily="18" charset="0"/>
                <a:cs typeface="Times New Roman" panose="02020603050405020304" pitchFamily="18" charset="0"/>
              </a:rPr>
              <a:t>______, “</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De Malo I</a:t>
            </a:r>
            <a:r>
              <a:rPr lang="en-US" sz="1200" dirty="0">
                <a:latin typeface="Times New Roman" panose="02020603050405020304" pitchFamily="18" charset="0"/>
                <a:cs typeface="Times New Roman" panose="02020603050405020304" pitchFamily="18" charset="0"/>
              </a:rPr>
              <a:t>”</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3c</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200" dirty="0">
                <a:latin typeface="Times New Roman" panose="02020603050405020304" pitchFamily="18" charset="0"/>
                <a:cs typeface="Times New Roman" panose="02020603050405020304" pitchFamily="18" charset="0"/>
              </a:rPr>
              <a:t>______, “</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Sentences I</a:t>
            </a:r>
            <a:r>
              <a:rPr lang="en-US" sz="1200" dirty="0">
                <a:latin typeface="Times New Roman" panose="02020603050405020304" pitchFamily="18" charset="0"/>
                <a:cs typeface="Times New Roman" panose="02020603050405020304" pitchFamily="18" charset="0"/>
              </a:rPr>
              <a:t>”</a:t>
            </a:r>
            <a:r>
              <a:rPr lang="it-IT" sz="1200" dirty="0">
                <a:effectLst/>
                <a:latin typeface="Times New Roman" panose="02020603050405020304" pitchFamily="18" charset="0"/>
                <a:ea typeface="Calibri" panose="020F0502020204030204" pitchFamily="34" charset="0"/>
                <a:cs typeface="Times New Roman" panose="02020603050405020304" pitchFamily="18" charset="0"/>
              </a:rPr>
              <a:t>, d, 46, q. I, a. 3.</a:t>
            </a:r>
          </a:p>
        </p:txBody>
      </p:sp>
    </p:spTree>
    <p:extLst>
      <p:ext uri="{BB962C8B-B14F-4D97-AF65-F5344CB8AC3E}">
        <p14:creationId xmlns:p14="http://schemas.microsoft.com/office/powerpoint/2010/main" val="331653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27E8-67A1-4FCD-9BDC-2893F6CE9E57}"/>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69545605-DA56-4BEE-8B09-6A4B90E2D404}"/>
              </a:ext>
            </a:extLst>
          </p:cNvPr>
          <p:cNvSpPr>
            <a:spLocks noGrp="1"/>
          </p:cNvSpPr>
          <p:nvPr>
            <p:ph idx="1"/>
          </p:nvPr>
        </p:nvSpPr>
        <p:spPr>
          <a:xfrm>
            <a:off x="1066800" y="2103119"/>
            <a:ext cx="10058400" cy="4331547"/>
          </a:xfrm>
        </p:spPr>
        <p:txBody>
          <a:bodyPr>
            <a:normAutofit fontScale="92500" lnSpcReduction="10000"/>
          </a:bodyPr>
          <a:lstStyle/>
          <a:p>
            <a:pPr marL="0" marR="0">
              <a:lnSpc>
                <a:spcPct val="107000"/>
              </a:lnSpc>
              <a:spcBef>
                <a:spcPts val="0"/>
              </a:spcBef>
              <a:spcAft>
                <a:spcPts val="800"/>
              </a:spcAft>
            </a:pP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A. E. </a:t>
            </a:r>
            <a:r>
              <a:rPr lang="en-US" sz="1300" cap="small" dirty="0" err="1">
                <a:effectLst/>
                <a:latin typeface="Times New Roman" panose="02020603050405020304" pitchFamily="18" charset="0"/>
                <a:ea typeface="Calibri" panose="020F0502020204030204" pitchFamily="34" charset="0"/>
                <a:cs typeface="Times New Roman" panose="02020603050405020304" pitchFamily="18" charset="0"/>
              </a:rPr>
              <a:t>Garvie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A Dictionary of the Bible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J. Hastings ˗ J. A. </a:t>
            </a:r>
            <a:r>
              <a:rPr lang="en-US" sz="1300" cap="small" dirty="0" err="1">
                <a:effectLst/>
                <a:latin typeface="Times New Roman" panose="02020603050405020304" pitchFamily="18" charset="0"/>
                <a:ea typeface="Calibri" panose="020F0502020204030204" pitchFamily="34" charset="0"/>
                <a:cs typeface="Times New Roman" panose="02020603050405020304" pitchFamily="18" charset="0"/>
              </a:rPr>
              <a:t>Selbie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edd</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Charles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Scribners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Sons, New York 1954.</a:t>
            </a:r>
            <a:endParaRPr lang="en-US" sz="1300" cap="small"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C. F. D. Moule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Interpretor’s</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Dictionary of the Bible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3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Abingdon Press, New York 1962.</a:t>
            </a:r>
          </a:p>
          <a:p>
            <a:pPr marL="0" marR="0">
              <a:lnSpc>
                <a:spcPct val="107000"/>
              </a:lnSpc>
              <a:spcBef>
                <a:spcPts val="0"/>
              </a:spcBef>
              <a:spcAft>
                <a:spcPts val="800"/>
              </a:spcAft>
            </a:pP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J. Dillion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Anchor Bible Dictionary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D. N. Freedman (</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ed.) Doubleday, New York 1992.</a:t>
            </a:r>
          </a:p>
          <a:p>
            <a:pPr marL="0" marR="0">
              <a:lnSpc>
                <a:spcPct val="107000"/>
              </a:lnSpc>
              <a:spcBef>
                <a:spcPts val="0"/>
              </a:spcBef>
              <a:spcAft>
                <a:spcPts val="800"/>
              </a:spcAft>
            </a:pP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B. Bowe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Eerdmans Dictionary of the Bible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D.N. Freedman ˗ A. C. Meyers ˗ A. B. Peck</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edd</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William B. Eerdmans Publishing Company, Grand Rapids 2000.</a:t>
            </a:r>
          </a:p>
          <a:p>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P. </a:t>
            </a:r>
            <a:r>
              <a:rPr lang="en-US" sz="1300" cap="small" dirty="0" err="1">
                <a:effectLst/>
                <a:latin typeface="Times New Roman" panose="02020603050405020304" pitchFamily="18" charset="0"/>
                <a:ea typeface="Calibri" panose="020F0502020204030204" pitchFamily="34" charset="0"/>
                <a:cs typeface="Times New Roman" panose="02020603050405020304" pitchFamily="18" charset="0"/>
              </a:rPr>
              <a:t>Schoonenberg</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Covenant and Creation</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University of Notre Dame Press, Notre Dame 1968.</a:t>
            </a:r>
          </a:p>
          <a:p>
            <a:r>
              <a:rPr lang="en-US" sz="1300" cap="all" dirty="0">
                <a:effectLst/>
                <a:latin typeface="Times New Roman" panose="02020603050405020304" pitchFamily="18" charset="0"/>
                <a:ea typeface="Calibri" panose="020F0502020204030204" pitchFamily="34" charset="0"/>
                <a:cs typeface="Times New Roman" panose="02020603050405020304" pitchFamily="18" charset="0"/>
              </a:rPr>
              <a:t>J. Walsh</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Divine Providence &amp; Human Suffering: Message of the Fathers of the Church</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17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Michael Glazier, Wilmington 1985.</a:t>
            </a:r>
          </a:p>
          <a:p>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A. C. </a:t>
            </a:r>
            <a:r>
              <a:rPr lang="en-US" sz="1300" cap="small" dirty="0" err="1">
                <a:effectLst/>
                <a:latin typeface="Times New Roman" panose="02020603050405020304" pitchFamily="18" charset="0"/>
                <a:ea typeface="Calibri" panose="020F0502020204030204" pitchFamily="34" charset="0"/>
                <a:cs typeface="Times New Roman" panose="02020603050405020304" pitchFamily="18" charset="0"/>
              </a:rPr>
              <a:t>Outler</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«God’s Providence and the World’s Anguish», in </a:t>
            </a: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M. J. Taylor</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(ed.),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The Mystery of Suffering and Death</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Alba House, New York 1973.</a:t>
            </a:r>
          </a:p>
          <a:p>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J. H.</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Wright</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Divine Providence in the Bible: Meeting the Living and True God</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voll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1, Paulist Press, New York 2009.</a:t>
            </a:r>
          </a:p>
          <a:p>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M. Miller ˗ J. L. Miller</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Black’s Bible Dictionary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 and C. Black Limited, 1973.</a:t>
            </a:r>
          </a:p>
          <a:p>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X. Lon-</a:t>
            </a:r>
            <a:r>
              <a:rPr lang="en-US" sz="1300" cap="small" dirty="0" err="1">
                <a:effectLst/>
                <a:latin typeface="Times New Roman" panose="02020603050405020304" pitchFamily="18" charset="0"/>
                <a:ea typeface="Calibri" panose="020F0502020204030204" pitchFamily="34" charset="0"/>
                <a:cs typeface="Times New Roman" panose="02020603050405020304" pitchFamily="18" charset="0"/>
              </a:rPr>
              <a:t>Dafour</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Dictionary of Biblical Theology</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J. Cahill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(trans.), </a:t>
            </a:r>
            <a:r>
              <a:rPr lang="en-US" sz="1300" dirty="0" err="1">
                <a:effectLst/>
                <a:latin typeface="Times New Roman" panose="02020603050405020304" pitchFamily="18" charset="0"/>
                <a:ea typeface="Calibri" panose="020F0502020204030204" pitchFamily="34" charset="0"/>
                <a:cs typeface="Times New Roman" panose="02020603050405020304" pitchFamily="18" charset="0"/>
              </a:rPr>
              <a:t>Desclee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Company, New York 1967.</a:t>
            </a:r>
          </a:p>
          <a:p>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J. Hick</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Evil and The God of Love</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Harper &amp; Row Publishers, New York 1966.</a:t>
            </a:r>
          </a:p>
          <a:p>
            <a:r>
              <a:rPr lang="en-US" sz="1200" cap="small"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1200" cap="small" dirty="0" err="1">
                <a:effectLst/>
                <a:latin typeface="Times New Roman" panose="02020603050405020304" pitchFamily="18" charset="0"/>
                <a:ea typeface="Calibri" panose="020F0502020204030204" pitchFamily="34" charset="0"/>
                <a:cs typeface="Times New Roman" panose="02020603050405020304" pitchFamily="18" charset="0"/>
              </a:rPr>
              <a:t>Mathewes</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Evil and the Augustinian Tradition</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Cambridge University Press, Cambridge 2001.</a:t>
            </a:r>
          </a:p>
          <a:p>
            <a:r>
              <a:rPr lang="en-US" sz="1300" cap="small" dirty="0">
                <a:effectLst/>
                <a:latin typeface="Times New Roman" panose="02020603050405020304" pitchFamily="18" charset="0"/>
                <a:ea typeface="Calibri" panose="020F0502020204030204" pitchFamily="34" charset="0"/>
                <a:cs typeface="Times New Roman" panose="02020603050405020304" pitchFamily="18" charset="0"/>
              </a:rPr>
              <a:t>J. </a:t>
            </a:r>
            <a:r>
              <a:rPr lang="en-US" sz="1300" cap="small" dirty="0" err="1">
                <a:effectLst/>
                <a:latin typeface="Times New Roman" panose="02020603050405020304" pitchFamily="18" charset="0"/>
                <a:ea typeface="Calibri" panose="020F0502020204030204" pitchFamily="34" charset="0"/>
                <a:cs typeface="Times New Roman" panose="02020603050405020304" pitchFamily="18" charset="0"/>
              </a:rPr>
              <a:t>Knasas</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Aquinas and the Cry of Rachel: Thomistic Reflections on the Problem of Evil</a:t>
            </a: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 The Catholic University of America University Press, Washington D.C. 2013.</a:t>
            </a:r>
          </a:p>
          <a:p>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636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45F65-DB5D-48E2-BD34-83962DBA449D}"/>
              </a:ext>
            </a:extLst>
          </p:cNvPr>
          <p:cNvSpPr>
            <a:spLocks noGrp="1"/>
          </p:cNvSpPr>
          <p:nvPr>
            <p:ph type="title"/>
          </p:nvPr>
        </p:nvSpPr>
        <p:spPr/>
        <p:txBody>
          <a:bodyPr/>
          <a:lstStyle/>
          <a:p>
            <a:r>
              <a:rPr lang="en-US" dirty="0"/>
              <a:t>Providence: A  Christian Understanding</a:t>
            </a:r>
          </a:p>
        </p:txBody>
      </p:sp>
      <p:sp>
        <p:nvSpPr>
          <p:cNvPr id="3" name="Content Placeholder 2">
            <a:extLst>
              <a:ext uri="{FF2B5EF4-FFF2-40B4-BE49-F238E27FC236}">
                <a16:creationId xmlns:a16="http://schemas.microsoft.com/office/drawing/2014/main" id="{661E3ACF-1F4A-4CC2-870C-AF6671354967}"/>
              </a:ext>
            </a:extLst>
          </p:cNvPr>
          <p:cNvSpPr>
            <a:spLocks noGrp="1"/>
          </p:cNvSpPr>
          <p:nvPr>
            <p:ph idx="1"/>
          </p:nvPr>
        </p:nvSpPr>
        <p:spPr/>
        <p:txBody>
          <a:bodyPr/>
          <a:lstStyle/>
          <a:p>
            <a:endParaRPr lang="en-US" sz="1800" dirty="0">
              <a:effectLst/>
              <a:latin typeface="Times New Roman" panose="02020603050405020304" pitchFamily="18" charset="0"/>
              <a:ea typeface="Tahoma" panose="020B0604030504040204" pitchFamily="34" charset="0"/>
              <a:cs typeface="Times New Roman" panose="02020603050405020304" pitchFamily="18" charset="0"/>
            </a:endParaRPr>
          </a:p>
          <a:p>
            <a:r>
              <a:rPr lang="en-US" sz="1800" dirty="0">
                <a:effectLst/>
                <a:latin typeface="Times New Roman" panose="02020603050405020304" pitchFamily="18" charset="0"/>
                <a:ea typeface="Tahoma" panose="020B0604030504040204" pitchFamily="34" charset="0"/>
                <a:cs typeface="Times New Roman" panose="02020603050405020304" pitchFamily="18" charset="0"/>
              </a:rPr>
              <a:t>The English word “providence” is commonly known to be taken from the </a:t>
            </a:r>
            <a:r>
              <a:rPr lang="en-US" sz="1800" i="1" dirty="0">
                <a:effectLst/>
                <a:latin typeface="Times New Roman" panose="02020603050405020304" pitchFamily="18" charset="0"/>
                <a:ea typeface="Tahoma" panose="020B0604030504040204" pitchFamily="34" charset="0"/>
                <a:cs typeface="Times New Roman" panose="02020603050405020304" pitchFamily="18" charset="0"/>
              </a:rPr>
              <a:t>Latin word </a:t>
            </a:r>
            <a:r>
              <a:rPr lang="en-US" sz="1800" b="1" i="1" dirty="0" err="1">
                <a:effectLst/>
                <a:latin typeface="Times New Roman" panose="02020603050405020304" pitchFamily="18" charset="0"/>
                <a:ea typeface="Tahoma" panose="020B0604030504040204" pitchFamily="34" charset="0"/>
                <a:cs typeface="Times New Roman" panose="02020603050405020304" pitchFamily="18" charset="0"/>
              </a:rPr>
              <a:t>providentia</a:t>
            </a:r>
            <a:endParaRPr lang="en-US" sz="1800" b="1" i="1" dirty="0">
              <a:effectLst/>
              <a:latin typeface="Times New Roman" panose="02020603050405020304" pitchFamily="18" charset="0"/>
              <a:ea typeface="Tahoma" panose="020B0604030504040204" pitchFamily="34" charset="0"/>
              <a:cs typeface="Times New Roman" panose="02020603050405020304" pitchFamily="18" charset="0"/>
            </a:endParaRPr>
          </a:p>
          <a:p>
            <a:pPr lvl="1"/>
            <a:r>
              <a:rPr lang="en-US" sz="1600" dirty="0">
                <a:latin typeface="Times New Roman" panose="02020603050405020304" pitchFamily="18" charset="0"/>
                <a:ea typeface="Tahoma" panose="020B0604030504040204" pitchFamily="34" charset="0"/>
                <a:cs typeface="Times New Roman" panose="02020603050405020304" pitchFamily="18" charset="0"/>
              </a:rPr>
              <a:t>Comes from the Latin verb </a:t>
            </a:r>
            <a:r>
              <a:rPr lang="en-US" sz="1600" b="1" i="1" dirty="0" err="1">
                <a:effectLst/>
                <a:latin typeface="Times New Roman" panose="02020603050405020304" pitchFamily="18" charset="0"/>
                <a:ea typeface="Tahoma" panose="020B0604030504040204" pitchFamily="34" charset="0"/>
                <a:cs typeface="Times New Roman" panose="02020603050405020304" pitchFamily="18" charset="0"/>
              </a:rPr>
              <a:t>providere</a:t>
            </a:r>
            <a:r>
              <a:rPr lang="en-US" sz="1600" b="1" i="1" dirty="0">
                <a:effectLst/>
                <a:latin typeface="Times New Roman" panose="02020603050405020304" pitchFamily="18" charset="0"/>
                <a:ea typeface="Tahoma" panose="020B0604030504040204" pitchFamily="34" charset="0"/>
                <a:cs typeface="Times New Roman" panose="02020603050405020304" pitchFamily="18" charset="0"/>
              </a:rPr>
              <a:t> </a:t>
            </a:r>
            <a:r>
              <a:rPr lang="en-US" sz="1600" b="1" dirty="0">
                <a:effectLst/>
                <a:latin typeface="Times New Roman" panose="02020603050405020304" pitchFamily="18" charset="0"/>
                <a:ea typeface="Tahoma" panose="020B0604030504040204" pitchFamily="34" charset="0"/>
                <a:cs typeface="Times New Roman" panose="02020603050405020304" pitchFamily="18" charset="0"/>
              </a:rPr>
              <a:t>[to provide] or [to take foresight of]</a:t>
            </a:r>
            <a:r>
              <a:rPr lang="en-US" sz="1600" dirty="0">
                <a:effectLst/>
                <a:latin typeface="Times New Roman" panose="02020603050405020304" pitchFamily="18" charset="0"/>
                <a:ea typeface="Tahoma" panose="020B0604030504040204" pitchFamily="34" charset="0"/>
                <a:cs typeface="Times New Roman" panose="02020603050405020304" pitchFamily="18" charset="0"/>
              </a:rPr>
              <a:t> </a:t>
            </a:r>
          </a:p>
          <a:p>
            <a:pPr lvl="1"/>
            <a:r>
              <a:rPr lang="en-US" sz="1800" dirty="0">
                <a:effectLst/>
                <a:latin typeface="Times New Roman" panose="02020603050405020304" pitchFamily="18" charset="0"/>
                <a:ea typeface="Tahoma" panose="020B0604030504040204" pitchFamily="34" charset="0"/>
                <a:cs typeface="Times New Roman" panose="02020603050405020304" pitchFamily="18" charset="0"/>
              </a:rPr>
              <a:t>Implies the ability of God to foresee what will happen and provide for the future</a:t>
            </a:r>
            <a:endParaRPr lang="en-US" sz="1600" dirty="0">
              <a:latin typeface="Times New Roman" panose="02020603050405020304" pitchFamily="18" charset="0"/>
              <a:ea typeface="Tahoma" panose="020B0604030504040204" pitchFamily="34" charset="0"/>
              <a:cs typeface="Times New Roman" panose="02020603050405020304" pitchFamily="18" charset="0"/>
            </a:endParaRPr>
          </a:p>
          <a:p>
            <a:endParaRPr lang="en-US" sz="1800" b="1" i="1" dirty="0">
              <a:latin typeface="Times New Roman" panose="02020603050405020304" pitchFamily="18" charset="0"/>
              <a:ea typeface="Tahoma" panose="020B0604030504040204" pitchFamily="34" charset="0"/>
              <a:cs typeface="Times New Roman" panose="02020603050405020304" pitchFamily="18" charset="0"/>
            </a:endParaRPr>
          </a:p>
          <a:p>
            <a:endParaRPr lang="en-US" sz="1800" b="1" i="1" dirty="0">
              <a:latin typeface="Times New Roman" panose="02020603050405020304" pitchFamily="18" charset="0"/>
              <a:ea typeface="Tahoma" panose="020B0604030504040204" pitchFamily="34" charset="0"/>
              <a:cs typeface="Times New Roman" panose="02020603050405020304" pitchFamily="18" charset="0"/>
            </a:endParaRPr>
          </a:p>
          <a:p>
            <a:r>
              <a:rPr lang="en-US" sz="1800" dirty="0">
                <a:effectLst/>
                <a:latin typeface="Times New Roman" panose="02020603050405020304" pitchFamily="18" charset="0"/>
                <a:ea typeface="Tahoma" panose="020B0604030504040204" pitchFamily="34" charset="0"/>
                <a:cs typeface="Times New Roman" panose="02020603050405020304" pitchFamily="18" charset="0"/>
              </a:rPr>
              <a:t>Greek Equivalent -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π</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ροδικάζω</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dirty="0" err="1">
                <a:effectLst/>
                <a:latin typeface="Times New Roman" panose="02020603050405020304" pitchFamily="18" charset="0"/>
                <a:ea typeface="Calibri" panose="020F0502020204030204" pitchFamily="34" charset="0"/>
                <a:cs typeface="Times New Roman" panose="02020603050405020304" pitchFamily="18" charset="0"/>
              </a:rPr>
              <a:t>prodikàzo</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the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noun π</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ρο</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βλέπο (provlépo)</a:t>
            </a:r>
          </a:p>
          <a:p>
            <a:pPr lvl="1"/>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particular Greek noun never actually appears at any point in the Old or New Testaments</a:t>
            </a:r>
          </a:p>
          <a:p>
            <a:pPr lvl="1"/>
            <a:r>
              <a:rPr lang="en-US" sz="1800" dirty="0">
                <a:latin typeface="Times New Roman" panose="02020603050405020304" pitchFamily="18" charset="0"/>
                <a:ea typeface="Calibri" panose="020F0502020204030204" pitchFamily="34" charset="0"/>
                <a:cs typeface="Times New Roman" panose="02020603050405020304" pitchFamily="18" charset="0"/>
              </a:rPr>
              <a:t>Scriptures instead utilize the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word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π</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ρóνοι</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prónoia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the verb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προνοείσθαι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pronoeisthai</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which is translated in the literal sense as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“provision”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“to make provision”</a:t>
            </a:r>
            <a:endParaRPr lang="en-US" sz="1600" dirty="0">
              <a:effectLst/>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29368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F987B-EB37-4FAD-9E46-E30897FD75E4}"/>
              </a:ext>
            </a:extLst>
          </p:cNvPr>
          <p:cNvSpPr>
            <a:spLocks noGrp="1"/>
          </p:cNvSpPr>
          <p:nvPr>
            <p:ph type="title"/>
          </p:nvPr>
        </p:nvSpPr>
        <p:spPr/>
        <p:txBody>
          <a:bodyPr/>
          <a:lstStyle/>
          <a:p>
            <a:r>
              <a:rPr lang="en-US" dirty="0"/>
              <a:t>Providence: A  Christian Understanding</a:t>
            </a:r>
          </a:p>
        </p:txBody>
      </p:sp>
      <p:sp>
        <p:nvSpPr>
          <p:cNvPr id="3" name="Content Placeholder 2">
            <a:extLst>
              <a:ext uri="{FF2B5EF4-FFF2-40B4-BE49-F238E27FC236}">
                <a16:creationId xmlns:a16="http://schemas.microsoft.com/office/drawing/2014/main" id="{46DB3720-72C7-4A21-B0E7-FF4854123D5A}"/>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Christian perspective on divine providence draws from philosophical (particularly Greek) and biblical sources. Through this, we can see that there are specifically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two features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of providence that especially allow us to provide a working definition</a:t>
            </a:r>
          </a:p>
          <a:p>
            <a:pPr lvl="1"/>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1. Creation: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its most fundamental form, providence refers to God’s creation of the universe</a:t>
            </a:r>
          </a:p>
          <a:p>
            <a:pPr lvl="2"/>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Here we might find within providence something which is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particularly set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within the nature of creation itself, making it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transcendent of time, culture, personality of mind and heart</a:t>
            </a:r>
          </a:p>
          <a:p>
            <a:pPr lvl="2"/>
            <a:r>
              <a:rPr lang="en-US" sz="1800" dirty="0">
                <a:latin typeface="Times New Roman" panose="02020603050405020304" pitchFamily="18" charset="0"/>
                <a:ea typeface="Calibri" panose="020F0502020204030204" pitchFamily="34" charset="0"/>
                <a:cs typeface="Times New Roman" panose="02020603050405020304" pitchFamily="18" charset="0"/>
              </a:rPr>
              <a:t>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 Church recognizes in this point on providence a source for what is referred to in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moral theology as natural law</a:t>
            </a:r>
          </a:p>
          <a:p>
            <a:pPr lvl="2"/>
            <a:r>
              <a:rPr lang="en-US" sz="1800" dirty="0">
                <a:latin typeface="Times New Roman" panose="02020603050405020304" pitchFamily="18" charset="0"/>
                <a:ea typeface="Calibri" panose="020F0502020204030204" pitchFamily="34" charset="0"/>
                <a:cs typeface="Times New Roman" panose="02020603050405020304" pitchFamily="18" charset="0"/>
              </a:rPr>
              <a:t>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raws out from this the belief that all creation is given a certain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telos (more than just an end, but a meaningful purpose)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 well as a particular nature that is meant to lead or at least be conducive to the achievement of that divinely willed purpose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03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0699-F0EF-4B6B-AD13-3C9944F3126B}"/>
              </a:ext>
            </a:extLst>
          </p:cNvPr>
          <p:cNvSpPr>
            <a:spLocks noGrp="1"/>
          </p:cNvSpPr>
          <p:nvPr>
            <p:ph type="title"/>
          </p:nvPr>
        </p:nvSpPr>
        <p:spPr/>
        <p:txBody>
          <a:bodyPr/>
          <a:lstStyle/>
          <a:p>
            <a:r>
              <a:rPr lang="en-US" dirty="0"/>
              <a:t>Providence: A  Christian Understanding</a:t>
            </a:r>
          </a:p>
        </p:txBody>
      </p:sp>
      <p:sp>
        <p:nvSpPr>
          <p:cNvPr id="3" name="Content Placeholder 2">
            <a:extLst>
              <a:ext uri="{FF2B5EF4-FFF2-40B4-BE49-F238E27FC236}">
                <a16:creationId xmlns:a16="http://schemas.microsoft.com/office/drawing/2014/main" id="{42FC8555-87DE-4B37-8DC7-0ABBE9B9730C}"/>
              </a:ext>
            </a:extLst>
          </p:cNvPr>
          <p:cNvSpPr>
            <a:spLocks noGrp="1"/>
          </p:cNvSpPr>
          <p:nvPr>
            <p:ph idx="1"/>
          </p:nvPr>
        </p:nvSpPr>
        <p:spPr>
          <a:xfrm>
            <a:off x="1126067" y="2086187"/>
            <a:ext cx="10058400" cy="3849624"/>
          </a:xfrm>
        </p:spPr>
        <p:txBody>
          <a:bodyPr>
            <a:normAutofit/>
          </a:bodyPr>
          <a:lstStyle/>
          <a:p>
            <a:r>
              <a:rPr lang="en-US" sz="1800" b="1" dirty="0">
                <a:effectLst/>
                <a:latin typeface="Times New Roman" panose="02020603050405020304" pitchFamily="18" charset="0"/>
                <a:ea typeface="Calibri" panose="020F0502020204030204" pitchFamily="34" charset="0"/>
              </a:rPr>
              <a:t>1. Creation</a:t>
            </a:r>
          </a:p>
          <a:p>
            <a:endParaRPr lang="en-US" sz="1800" b="1" dirty="0">
              <a:effectLst/>
              <a:latin typeface="Times New Roman" panose="02020603050405020304" pitchFamily="18" charset="0"/>
              <a:ea typeface="Calibri" panose="020F0502020204030204" pitchFamily="34" charset="0"/>
            </a:endParaRPr>
          </a:p>
          <a:p>
            <a:pPr lvl="1"/>
            <a:r>
              <a:rPr lang="en-US" sz="1800" dirty="0">
                <a:effectLst/>
                <a:latin typeface="Times New Roman" panose="02020603050405020304" pitchFamily="18" charset="0"/>
                <a:ea typeface="Calibri" panose="020F0502020204030204" pitchFamily="34" charset="0"/>
              </a:rPr>
              <a:t>This feature of divine providence especially emphasizes </a:t>
            </a:r>
            <a:r>
              <a:rPr lang="en-US" sz="1800" b="1" dirty="0">
                <a:effectLst/>
                <a:latin typeface="Times New Roman" panose="02020603050405020304" pitchFamily="18" charset="0"/>
                <a:ea typeface="Calibri" panose="020F0502020204030204" pitchFamily="34" charset="0"/>
              </a:rPr>
              <a:t>general providence</a:t>
            </a:r>
            <a:r>
              <a:rPr lang="en-US" sz="1800" dirty="0">
                <a:effectLst/>
                <a:latin typeface="Times New Roman" panose="02020603050405020304" pitchFamily="18" charset="0"/>
                <a:ea typeface="Calibri" panose="020F0502020204030204" pitchFamily="34" charset="0"/>
              </a:rPr>
              <a:t>.</a:t>
            </a:r>
          </a:p>
          <a:p>
            <a:pPr lvl="2"/>
            <a:r>
              <a:rPr lang="en-US" sz="1800" dirty="0">
                <a:latin typeface="Times New Roman" panose="02020603050405020304" pitchFamily="18" charset="0"/>
                <a:ea typeface="Calibri" panose="020F0502020204030204" pitchFamily="34" charset="0"/>
              </a:rPr>
              <a:t>W</a:t>
            </a:r>
            <a:r>
              <a:rPr lang="en-US" sz="1800" dirty="0">
                <a:effectLst/>
                <a:latin typeface="Times New Roman" panose="02020603050405020304" pitchFamily="18" charset="0"/>
                <a:ea typeface="Calibri" panose="020F0502020204030204" pitchFamily="34" charset="0"/>
              </a:rPr>
              <a:t>e might say that the </a:t>
            </a:r>
            <a:r>
              <a:rPr lang="en-US" sz="1800" b="1" dirty="0">
                <a:effectLst/>
                <a:latin typeface="Times New Roman" panose="02020603050405020304" pitchFamily="18" charset="0"/>
                <a:ea typeface="Calibri" panose="020F0502020204030204" pitchFamily="34" charset="0"/>
              </a:rPr>
              <a:t>Church rightly draws heavily from philosophical and biblical sources</a:t>
            </a:r>
          </a:p>
          <a:p>
            <a:pPr lvl="2"/>
            <a:r>
              <a:rPr lang="en-US" sz="1800" dirty="0">
                <a:effectLst/>
                <a:latin typeface="Times New Roman" panose="02020603050405020304" pitchFamily="18" charset="0"/>
                <a:ea typeface="Calibri" panose="020F0502020204030204" pitchFamily="34" charset="0"/>
              </a:rPr>
              <a:t>General providence might be considered to have a more external expression, in that it is a providence that more </a:t>
            </a:r>
            <a:r>
              <a:rPr lang="en-US" sz="1800" b="1" dirty="0">
                <a:effectLst/>
                <a:latin typeface="Times New Roman" panose="02020603050405020304" pitchFamily="18" charset="0"/>
                <a:ea typeface="Calibri" panose="020F0502020204030204" pitchFamily="34" charset="0"/>
              </a:rPr>
              <a:t>observable within the workings of the cosmos</a:t>
            </a:r>
            <a:endParaRPr lang="en-US" sz="1800" dirty="0">
              <a:latin typeface="Times New Roman" panose="02020603050405020304" pitchFamily="18" charset="0"/>
              <a:ea typeface="Calibri" panose="020F0502020204030204" pitchFamily="34" charset="0"/>
            </a:endParaRPr>
          </a:p>
          <a:p>
            <a:pPr lvl="1"/>
            <a:endParaRPr lang="en-US" sz="1800" dirty="0">
              <a:effectLst/>
              <a:latin typeface="Times New Roman" panose="02020603050405020304" pitchFamily="18" charset="0"/>
              <a:ea typeface="Calibri" panose="020F0502020204030204" pitchFamily="34" charset="0"/>
            </a:endParaRPr>
          </a:p>
          <a:p>
            <a:pPr lvl="1"/>
            <a:r>
              <a:rPr lang="en-US" sz="1800" dirty="0">
                <a:latin typeface="Times New Roman" panose="02020603050405020304" pitchFamily="18" charset="0"/>
                <a:ea typeface="Calibri" panose="020F0502020204030204" pitchFamily="34" charset="0"/>
              </a:rPr>
              <a:t>H</a:t>
            </a:r>
            <a:r>
              <a:rPr lang="en-US" sz="1800" dirty="0">
                <a:effectLst/>
                <a:latin typeface="Times New Roman" panose="02020603050405020304" pitchFamily="18" charset="0"/>
                <a:ea typeface="Calibri" panose="020F0502020204030204" pitchFamily="34" charset="0"/>
              </a:rPr>
              <a:t>eavily influences </a:t>
            </a:r>
            <a:r>
              <a:rPr lang="en-US" sz="1800" b="1" dirty="0">
                <a:effectLst/>
                <a:latin typeface="Times New Roman" panose="02020603050405020304" pitchFamily="18" charset="0"/>
                <a:ea typeface="Calibri" panose="020F0502020204030204" pitchFamily="34" charset="0"/>
              </a:rPr>
              <a:t>the theology of St. Augustine and St. Thomas, as well as Tertullian and Origen, and the Cappadocians</a:t>
            </a:r>
            <a:r>
              <a:rPr lang="en-US" sz="1800" b="1" dirty="0">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in their work on providence</a:t>
            </a:r>
          </a:p>
          <a:p>
            <a:pPr lvl="2"/>
            <a:r>
              <a:rPr lang="en-US" sz="1800" dirty="0">
                <a:effectLst/>
                <a:latin typeface="Times New Roman" panose="02020603050405020304" pitchFamily="18" charset="0"/>
                <a:ea typeface="Calibri" panose="020F0502020204030204" pitchFamily="34" charset="0"/>
              </a:rPr>
              <a:t>though, it should be carefully kept in mind that the work of these theologians on providence are not reducible to this feature</a:t>
            </a:r>
            <a:endParaRPr lang="en-US" sz="17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5560332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40FDA-A6EB-462F-A93C-D1DB7D05A8A3}"/>
              </a:ext>
            </a:extLst>
          </p:cNvPr>
          <p:cNvSpPr>
            <a:spLocks noGrp="1"/>
          </p:cNvSpPr>
          <p:nvPr>
            <p:ph type="title"/>
          </p:nvPr>
        </p:nvSpPr>
        <p:spPr/>
        <p:txBody>
          <a:bodyPr/>
          <a:lstStyle/>
          <a:p>
            <a:r>
              <a:rPr lang="en-US" dirty="0"/>
              <a:t>Providence: A  Christian Understanding</a:t>
            </a:r>
          </a:p>
        </p:txBody>
      </p:sp>
      <p:sp>
        <p:nvSpPr>
          <p:cNvPr id="3" name="Content Placeholder 2">
            <a:extLst>
              <a:ext uri="{FF2B5EF4-FFF2-40B4-BE49-F238E27FC236}">
                <a16:creationId xmlns:a16="http://schemas.microsoft.com/office/drawing/2014/main" id="{A4A073E7-02D4-41E6-B417-F24DC12918F2}"/>
              </a:ext>
            </a:extLst>
          </p:cNvPr>
          <p:cNvSpPr>
            <a:spLocks noGrp="1"/>
          </p:cNvSpPr>
          <p:nvPr>
            <p:ph idx="1"/>
          </p:nvPr>
        </p:nvSpPr>
        <p:spPr/>
        <p:txBody>
          <a:bodyPr/>
          <a:lstStyle/>
          <a:p>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2. Preservation: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Christian perspective also includes another side to providence, not in contradiction, but complementary to this first point. That is, God’s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ongoing preservation of this original creative act </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through His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governance</a:t>
            </a: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1800" dirty="0">
                <a:latin typeface="Times New Roman" panose="02020603050405020304" pitchFamily="18" charset="0"/>
                <a:ea typeface="Calibri" panose="020F0502020204030204" pitchFamily="34" charset="0"/>
                <a:cs typeface="Times New Roman" panose="02020603050405020304" pitchFamily="18" charset="0"/>
              </a:rPr>
              <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specially ordered toward the human race precisely because it must account for that which is contingent . . .  Or aspects of creation that are not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necessarily pre-determined</a:t>
            </a:r>
          </a:p>
          <a:p>
            <a:pPr lvl="2"/>
            <a:r>
              <a:rPr lang="en-US" sz="1600" dirty="0">
                <a:latin typeface="Times New Roman" panose="02020603050405020304" pitchFamily="18" charset="0"/>
                <a:ea typeface="Calibri" panose="020F0502020204030204" pitchFamily="34" charset="0"/>
                <a:cs typeface="Times New Roman" panose="02020603050405020304" pitchFamily="18" charset="0"/>
              </a:rPr>
              <a:t>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articularly seen with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human history</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pointing toward God’s interaction with the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reality of humanity’s freedom or use of free will</a:t>
            </a:r>
          </a:p>
          <a:p>
            <a:pPr lvl="2"/>
            <a:endParaRPr lang="en-US" sz="1700" b="1" dirty="0">
              <a:effectLst/>
              <a:latin typeface="Times New Roman" panose="02020603050405020304" pitchFamily="18" charset="0"/>
              <a:ea typeface="Calibri" panose="020F0502020204030204" pitchFamily="34" charset="0"/>
              <a:cs typeface="Times New Roman" panose="02020603050405020304" pitchFamily="18" charset="0"/>
            </a:endParaRPr>
          </a:p>
          <a:p>
            <a:pPr lvl="1"/>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feature of providence is often referenced as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particular providence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as a being particular (i.e., directed toward individual persons or particular communities of persons) it is often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less observable externally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some ways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veiled and not obvious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sometimes even to the individual who receives it</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p>
            <a:pPr lvl="2"/>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309419308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12C61-48FE-4BDB-A280-9778C34EB445}"/>
              </a:ext>
            </a:extLst>
          </p:cNvPr>
          <p:cNvSpPr>
            <a:spLocks noGrp="1"/>
          </p:cNvSpPr>
          <p:nvPr>
            <p:ph type="title"/>
          </p:nvPr>
        </p:nvSpPr>
        <p:spPr/>
        <p:txBody>
          <a:bodyPr/>
          <a:lstStyle/>
          <a:p>
            <a:r>
              <a:rPr lang="en-US" dirty="0"/>
              <a:t>Providence: A  Christian Understanding</a:t>
            </a:r>
          </a:p>
        </p:txBody>
      </p:sp>
      <p:sp>
        <p:nvSpPr>
          <p:cNvPr id="3" name="Content Placeholder 2">
            <a:extLst>
              <a:ext uri="{FF2B5EF4-FFF2-40B4-BE49-F238E27FC236}">
                <a16:creationId xmlns:a16="http://schemas.microsoft.com/office/drawing/2014/main" id="{43AF925F-E2DD-45ED-8D77-747F0921AA6D}"/>
              </a:ext>
            </a:extLst>
          </p:cNvPr>
          <p:cNvSpPr>
            <a:spLocks noGrp="1"/>
          </p:cNvSpPr>
          <p:nvPr>
            <p:ph idx="1"/>
          </p:nvPr>
        </p:nvSpPr>
        <p:spPr/>
        <p:txBody>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This conception of divine providence reveals it to be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simultaneously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perfectly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transcendent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without relativity, God dwelling beyond the particularities of the world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perfectly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immanent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that God does not act as an outside observer of human history </a:t>
            </a:r>
          </a:p>
          <a:p>
            <a:pPr lvl="1"/>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While remaining transcendent, God is biblically seen to be intimately involved in the particular and general history of mankind. </a:t>
            </a:r>
          </a:p>
          <a:p>
            <a:pPr lvl="1"/>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In fact, the Scriptures present God not simply as intimately involved in human history, but as the </a:t>
            </a:r>
            <a: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t>primary and central character/actor of human history</a:t>
            </a:r>
          </a:p>
          <a:p>
            <a:pPr lvl="2"/>
            <a:r>
              <a:rPr lang="en-US" sz="1800" dirty="0">
                <a:latin typeface="Times New Roman" panose="02020603050405020304" pitchFamily="18" charset="0"/>
                <a:ea typeface="Calibri" panose="020F0502020204030204" pitchFamily="34" charset="0"/>
                <a:cs typeface="Times New Roman" panose="02020603050405020304" pitchFamily="18" charset="0"/>
              </a:rPr>
              <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mphasized in St. Bonaventure’s theology as a mystical theologian or in the idea that theology </a:t>
            </a: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spirituality </a:t>
            </a:r>
          </a:p>
          <a:p>
            <a:pPr lvl="2"/>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Points to other writers such as St. Catherine of Sienna, Jean Pierre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Caussade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and St. Francis de Sales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5799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E93D-5EE9-4B46-85D2-A536CD77F690}"/>
              </a:ext>
            </a:extLst>
          </p:cNvPr>
          <p:cNvSpPr>
            <a:spLocks noGrp="1"/>
          </p:cNvSpPr>
          <p:nvPr>
            <p:ph type="title"/>
          </p:nvPr>
        </p:nvSpPr>
        <p:spPr/>
        <p:txBody>
          <a:bodyPr/>
          <a:lstStyle/>
          <a:p>
            <a:r>
              <a:rPr lang="en-US" dirty="0"/>
              <a:t>Providence: A  Christian Understanding</a:t>
            </a:r>
          </a:p>
        </p:txBody>
      </p:sp>
      <p:sp>
        <p:nvSpPr>
          <p:cNvPr id="3" name="Content Placeholder 2">
            <a:extLst>
              <a:ext uri="{FF2B5EF4-FFF2-40B4-BE49-F238E27FC236}">
                <a16:creationId xmlns:a16="http://schemas.microsoft.com/office/drawing/2014/main" id="{92B6049A-19BC-478F-B553-8CB0AA5D00C3}"/>
              </a:ext>
            </a:extLst>
          </p:cNvPr>
          <p:cNvSpPr>
            <a:spLocks noGrp="1"/>
          </p:cNvSpPr>
          <p:nvPr>
            <p:ph idx="1"/>
          </p:nvPr>
        </p:nvSpPr>
        <p:spPr/>
        <p:txBody>
          <a:bodyPr>
            <a:normAutofit lnSpcReduction="10000"/>
          </a:bodyPr>
          <a:lstStyle/>
          <a:p>
            <a:r>
              <a:rPr lang="en-US" sz="1800" dirty="0">
                <a:effectLst/>
                <a:latin typeface="Times New Roman" panose="02020603050405020304" pitchFamily="18" charset="0"/>
                <a:ea typeface="Calibri" panose="020F0502020204030204" pitchFamily="34" charset="0"/>
              </a:rPr>
              <a:t>Though there is a lot of overlap in the philosophical understanding of providence with the biblical tradition, it is the personal nature of God in Israel’s monotheism that is particularly unique </a:t>
            </a:r>
            <a:r>
              <a:rPr lang="en-US" sz="1800" dirty="0">
                <a:latin typeface="Times New Roman" panose="02020603050405020304" pitchFamily="18" charset="0"/>
                <a:ea typeface="Calibri" panose="020F0502020204030204" pitchFamily="34" charset="0"/>
              </a:rPr>
              <a:t>to the S</a:t>
            </a:r>
            <a:r>
              <a:rPr lang="en-US" sz="1800" dirty="0">
                <a:effectLst/>
                <a:latin typeface="Times New Roman" panose="02020603050405020304" pitchFamily="18" charset="0"/>
                <a:ea typeface="Calibri" panose="020F0502020204030204" pitchFamily="34" charset="0"/>
              </a:rPr>
              <a:t>criptures</a:t>
            </a:r>
          </a:p>
          <a:p>
            <a:pPr lvl="1"/>
            <a:endParaRPr lang="en-US" dirty="0">
              <a:latin typeface="Times New Roman" panose="02020603050405020304" pitchFamily="18" charset="0"/>
              <a:ea typeface="Calibri" panose="020F0502020204030204" pitchFamily="34" charset="0"/>
            </a:endParaRPr>
          </a:p>
          <a:p>
            <a:pPr marL="45720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“Human reason endeavors to unfold itself in affirmation of the infinite and personal God, but it would certainly seem that the influence of sin makes itself felt precisely in this, that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infinite and personal nature of God are seldom acknowledged  together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…in general [in the pagan world], monotheism occurs only in those speculations which try to rise above popular religion, as was the case with the Neo-Platonism and stoicism of the Hellenistic world; but often what has thereby been gained  in the way of insight into God’s infinity has been lost in the understanding of his personal nature. That is why this pagan monotheism often tends strongly towards pantheism and is certainly in itself more speculative than religious, and therefore also more tolerant of popular polytheism.” – 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Schoonenberg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Covenant and Creation</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dirty="0"/>
          </a:p>
        </p:txBody>
      </p:sp>
    </p:spTree>
    <p:extLst>
      <p:ext uri="{BB962C8B-B14F-4D97-AF65-F5344CB8AC3E}">
        <p14:creationId xmlns:p14="http://schemas.microsoft.com/office/powerpoint/2010/main" val="42676668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C3E1-6BC6-421E-ACD9-6A4F0F3D7FE2}"/>
              </a:ext>
            </a:extLst>
          </p:cNvPr>
          <p:cNvSpPr>
            <a:spLocks noGrp="1"/>
          </p:cNvSpPr>
          <p:nvPr>
            <p:ph type="title"/>
          </p:nvPr>
        </p:nvSpPr>
        <p:spPr/>
        <p:txBody>
          <a:bodyPr/>
          <a:lstStyle/>
          <a:p>
            <a:r>
              <a:rPr lang="en-US" dirty="0"/>
              <a:t>Providence and the Presence of Evil</a:t>
            </a:r>
          </a:p>
        </p:txBody>
      </p:sp>
      <p:sp>
        <p:nvSpPr>
          <p:cNvPr id="3" name="Content Placeholder 2">
            <a:extLst>
              <a:ext uri="{FF2B5EF4-FFF2-40B4-BE49-F238E27FC236}">
                <a16:creationId xmlns:a16="http://schemas.microsoft.com/office/drawing/2014/main" id="{A6CB9809-D3BF-4142-9DFC-E143B1EAB2C4}"/>
              </a:ext>
            </a:extLst>
          </p:cNvPr>
          <p:cNvSpPr>
            <a:spLocks noGrp="1"/>
          </p:cNvSpPr>
          <p:nvPr>
            <p:ph idx="1"/>
          </p:nvPr>
        </p:nvSpPr>
        <p:spPr>
          <a:xfrm>
            <a:off x="1066800" y="2103120"/>
            <a:ext cx="10058400" cy="3925148"/>
          </a:xfrm>
        </p:spPr>
        <p:txBody>
          <a:bodyPr>
            <a:normAutofit/>
          </a:bodyPr>
          <a:lstStyle/>
          <a:p>
            <a:r>
              <a:rPr lang="en-US" sz="2000" b="1" dirty="0">
                <a:latin typeface="Times New Roman" panose="02020603050405020304" pitchFamily="18" charset="0"/>
                <a:cs typeface="Times New Roman" panose="02020603050405020304" pitchFamily="18" charset="0"/>
              </a:rPr>
              <a:t>The Problem of Evil</a:t>
            </a:r>
          </a:p>
          <a:p>
            <a:pPr lvl="1"/>
            <a:r>
              <a:rPr lang="en-US" sz="1800" dirty="0">
                <a:latin typeface="Times New Roman" panose="02020603050405020304" pitchFamily="18" charset="0"/>
                <a:cs typeface="Times New Roman" panose="02020603050405020304" pitchFamily="18" charset="0"/>
              </a:rPr>
              <a:t>Any theological and spiritual treatment of divine providence throughout much of the Church’s history revolves around this problem</a:t>
            </a:r>
          </a:p>
          <a:p>
            <a:pPr lvl="2"/>
            <a:r>
              <a:rPr lang="en-US" sz="1700" dirty="0">
                <a:latin typeface="Times New Roman" panose="02020603050405020304" pitchFamily="18" charset="0"/>
                <a:cs typeface="Times New Roman" panose="02020603050405020304" pitchFamily="18" charset="0"/>
              </a:rPr>
              <a:t>The question stems from the very tension that exists between philosophical and scriptural understanding of providence </a:t>
            </a:r>
          </a:p>
          <a:p>
            <a:pPr lvl="2"/>
            <a:r>
              <a:rPr lang="en-US" sz="1700" dirty="0">
                <a:latin typeface="Times New Roman" panose="02020603050405020304" pitchFamily="18" charset="0"/>
                <a:cs typeface="Times New Roman" panose="02020603050405020304" pitchFamily="18" charset="0"/>
              </a:rPr>
              <a:t>If God – who is both all-knowing and all-powerful – is indeed immanent and thus intimately involved in human history, what responsibility does He have in all the evil, suffering, and sin that we witness throughout mankind’s existence?</a:t>
            </a:r>
          </a:p>
          <a:p>
            <a:pPr lvl="3"/>
            <a:r>
              <a:rPr lang="en-US" sz="1700" dirty="0">
                <a:latin typeface="Times New Roman" panose="02020603050405020304" pitchFamily="18" charset="0"/>
                <a:cs typeface="Times New Roman" panose="02020603050405020304" pitchFamily="18" charset="0"/>
              </a:rPr>
              <a:t>Why does it seem in so many of our personal experiences that it is not those who are good and faithful in their service to God, but those who revolt against Him who have the upper hand?</a:t>
            </a:r>
          </a:p>
          <a:p>
            <a:pPr lvl="3"/>
            <a:r>
              <a:rPr lang="en-US" sz="1700" dirty="0">
                <a:latin typeface="Times New Roman" panose="02020603050405020304" pitchFamily="18" charset="0"/>
                <a:cs typeface="Times New Roman" panose="02020603050405020304" pitchFamily="18" charset="0"/>
              </a:rPr>
              <a:t>If God is beneficent, wouldn’t He create a world where there is no possibility for the good to suffer?</a:t>
            </a:r>
          </a:p>
          <a:p>
            <a:pPr lvl="3"/>
            <a:r>
              <a:rPr lang="en-US" sz="1700" dirty="0">
                <a:latin typeface="Times New Roman" panose="02020603050405020304" pitchFamily="18" charset="0"/>
                <a:cs typeface="Times New Roman" panose="02020603050405020304" pitchFamily="18" charset="0"/>
              </a:rPr>
              <a:t>Why, indeed, does God allow the innocent to suffer at all?</a:t>
            </a:r>
          </a:p>
        </p:txBody>
      </p:sp>
    </p:spTree>
    <p:extLst>
      <p:ext uri="{BB962C8B-B14F-4D97-AF65-F5344CB8AC3E}">
        <p14:creationId xmlns:p14="http://schemas.microsoft.com/office/powerpoint/2010/main" val="29045202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3BA87-3ADC-400E-B445-DBA0DA53CA20}"/>
              </a:ext>
            </a:extLst>
          </p:cNvPr>
          <p:cNvSpPr>
            <a:spLocks noGrp="1"/>
          </p:cNvSpPr>
          <p:nvPr>
            <p:ph type="title"/>
          </p:nvPr>
        </p:nvSpPr>
        <p:spPr/>
        <p:txBody>
          <a:bodyPr/>
          <a:lstStyle/>
          <a:p>
            <a:r>
              <a:rPr lang="en-US" dirty="0"/>
              <a:t>Providence and the Presence of Evil</a:t>
            </a:r>
          </a:p>
        </p:txBody>
      </p:sp>
      <p:sp>
        <p:nvSpPr>
          <p:cNvPr id="3" name="Content Placeholder 2">
            <a:extLst>
              <a:ext uri="{FF2B5EF4-FFF2-40B4-BE49-F238E27FC236}">
                <a16:creationId xmlns:a16="http://schemas.microsoft.com/office/drawing/2014/main" id="{66F711C5-1A72-4E72-8E7A-DFD821A34534}"/>
              </a:ext>
            </a:extLst>
          </p:cNvPr>
          <p:cNvSpPr>
            <a:spLocks noGrp="1"/>
          </p:cNvSpPr>
          <p:nvPr>
            <p:ph idx="1"/>
          </p:nvPr>
        </p:nvSpPr>
        <p:spPr/>
        <p:txBody>
          <a:bodyPr>
            <a:normAutofit/>
          </a:bodyPr>
          <a:lstStyle/>
          <a:p>
            <a:pPr marL="182880" marR="0" lvl="0" indent="-182880" algn="l" defTabSz="914400" rtl="0" eaLnBrk="1" fontAlgn="auto" latinLnBrk="0" hangingPunct="1">
              <a:lnSpc>
                <a:spcPct val="110000"/>
              </a:lnSpc>
              <a:spcBef>
                <a:spcPts val="900"/>
              </a:spcBef>
              <a:spcAft>
                <a:spcPts val="0"/>
              </a:spcAft>
              <a:buClr>
                <a:prstClr val="black">
                  <a:lumMod val="85000"/>
                  <a:lumOff val="15000"/>
                </a:prstClr>
              </a:buClr>
              <a:buSzTx/>
              <a:buFont typeface="Garamond" pitchFamily="18" charset="0"/>
              <a:buChar char="◦"/>
              <a:tabLst/>
              <a:defRPr/>
            </a:pPr>
            <a:r>
              <a:rPr kumimoji="0" lang="en-US" sz="2000" b="1" i="0" u="none" strike="noStrike" kern="1200" cap="none" spc="0" normalizeH="0" baseline="0" noProof="0" dirty="0">
                <a:ln>
                  <a:noFill/>
                </a:ln>
                <a:solidFill>
                  <a:prstClr val="black"/>
                </a:solidFill>
                <a:effectLst/>
                <a:uLnTx/>
                <a:uFillTx/>
                <a:latin typeface="Avenir Next LT Pro" panose="02020404030301010803"/>
                <a:ea typeface="+mn-ea"/>
                <a:cs typeface="+mn-cs"/>
              </a:rPr>
              <a:t>The Problem of Evil</a:t>
            </a:r>
          </a:p>
          <a:p>
            <a:pPr lvl="1"/>
            <a:r>
              <a:rPr lang="en-US" sz="1500" b="1" dirty="0">
                <a:latin typeface="Times New Roman" panose="02020603050405020304" pitchFamily="18" charset="0"/>
                <a:cs typeface="Times New Roman" panose="02020603050405020304" pitchFamily="18" charset="0"/>
              </a:rPr>
              <a:t>The Patristics</a:t>
            </a:r>
          </a:p>
          <a:p>
            <a:pPr lvl="1"/>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early Church Fathers, or the patristics, serve as a good segue from the Scriptural conception of providence. For the most part, they adopted the Scriptural perspective in regard to the suffering of the innocent in the world</a:t>
            </a:r>
          </a:p>
          <a:p>
            <a:pPr lvl="2"/>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Since they drew so much from the Scriptures and the example of the apostolic age, they do not necessarily display the scruples surrounding providence that later generations of Christians will have with the reality of suffering in the world</a:t>
            </a:r>
          </a:p>
          <a:p>
            <a:pPr lvl="2"/>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would be a fair summary of the patristic teaching on divine providence and human suffering to say that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none of the ancient Christian writers ever experienced more than a passing difficulty in accepting the two concepts as perfectly compatible with one another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1400" cap="all" dirty="0">
                <a:effectLst/>
                <a:latin typeface="Times New Roman" panose="02020603050405020304" pitchFamily="18" charset="0"/>
                <a:ea typeface="Calibri" panose="020F0502020204030204" pitchFamily="34" charset="0"/>
                <a:cs typeface="Times New Roman" panose="02020603050405020304" pitchFamily="18" charset="0"/>
              </a:rPr>
              <a:t>J. Walsh</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Divine Providence &amp; Human Suffering: Message of the Fathers of the Church</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2187242"/>
      </p:ext>
    </p:extLst>
  </p:cSld>
  <p:clrMapOvr>
    <a:masterClrMapping/>
  </p:clrMapOvr>
  <p:transition spd="slow">
    <p:randomBar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{BB14411A-4566-4303-B73E-86ACEDA0A48F}TF522ea272-7fed-4917-a421-5e6ae99a6bbed5eddc9a_win32-854160eadf3d</Template>
  <TotalTime>208</TotalTime>
  <Words>2866</Words>
  <Application>Microsoft Office PowerPoint</Application>
  <PresentationFormat>Widescreen</PresentationFormat>
  <Paragraphs>127</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Avenir Next LT Pro</vt:lpstr>
      <vt:lpstr>Avenir Next LT Pro Light</vt:lpstr>
      <vt:lpstr>Calibri</vt:lpstr>
      <vt:lpstr>Garamond</vt:lpstr>
      <vt:lpstr>Times New Roman</vt:lpstr>
      <vt:lpstr>SavonVTI</vt:lpstr>
      <vt:lpstr>The Problem of Evil and Divine Providence</vt:lpstr>
      <vt:lpstr>Providence: A  Christian Understanding</vt:lpstr>
      <vt:lpstr>Providence: A  Christian Understanding</vt:lpstr>
      <vt:lpstr>Providence: A  Christian Understanding</vt:lpstr>
      <vt:lpstr>Providence: A  Christian Understanding</vt:lpstr>
      <vt:lpstr>Providence: A  Christian Understanding</vt:lpstr>
      <vt:lpstr>Providence: A  Christian Understanding</vt:lpstr>
      <vt:lpstr>Providence and the Presence of Evil</vt:lpstr>
      <vt:lpstr>Providence and the Presence of Evil</vt:lpstr>
      <vt:lpstr>Providence and the Presence of Evil</vt:lpstr>
      <vt:lpstr>Providence and the Presence of Evil</vt:lpstr>
      <vt:lpstr>Providence and the Presence of Evil</vt:lpstr>
      <vt:lpstr>Providence and the Presence of Evil</vt:lpstr>
      <vt:lpstr>Providence and the Presence of Evil</vt:lpstr>
      <vt:lpstr>Bibliography: Church Fathers</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Theodicy and Divine Providence</dc:title>
  <dc:creator>Fr. Eric Wood</dc:creator>
  <cp:lastModifiedBy>Fr. Eric Wood</cp:lastModifiedBy>
  <cp:revision>25</cp:revision>
  <dcterms:created xsi:type="dcterms:W3CDTF">2026-01-14T02:35:59Z</dcterms:created>
  <dcterms:modified xsi:type="dcterms:W3CDTF">2026-01-26T14:50:54Z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